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8FB_DA2F07FC.xml" ContentType="application/vnd.ms-powerpoint.comments+xml"/>
  <Override PartName="/ppt/notesSlides/notesSlide12.xml" ContentType="application/vnd.openxmlformats-officedocument.presentationml.notesSlide+xml"/>
  <Override PartName="/ppt/comments/modernComment_8FC_88E671C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78" r:id="rId2"/>
    <p:sldId id="2290" r:id="rId3"/>
    <p:sldId id="2298" r:id="rId4"/>
    <p:sldId id="2291" r:id="rId5"/>
    <p:sldId id="2292" r:id="rId6"/>
    <p:sldId id="2306" r:id="rId7"/>
    <p:sldId id="2308" r:id="rId8"/>
    <p:sldId id="2315" r:id="rId9"/>
    <p:sldId id="2318" r:id="rId10"/>
    <p:sldId id="2309" r:id="rId11"/>
    <p:sldId id="2299" r:id="rId12"/>
    <p:sldId id="2300" r:id="rId13"/>
    <p:sldId id="2303" r:id="rId14"/>
    <p:sldId id="2316" r:id="rId15"/>
    <p:sldId id="2312" r:id="rId16"/>
    <p:sldId id="2310" r:id="rId17"/>
    <p:sldId id="2304" r:id="rId18"/>
    <p:sldId id="1562" r:id="rId19"/>
    <p:sldId id="2296" r:id="rId20"/>
    <p:sldId id="2147" r:id="rId21"/>
    <p:sldId id="2177" r:id="rId22"/>
    <p:sldId id="2138" r:id="rId23"/>
    <p:sldId id="2146" r:id="rId24"/>
    <p:sldId id="2256" r:id="rId25"/>
    <p:sldId id="2263" r:id="rId26"/>
    <p:sldId id="2314"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5DA"/>
    <a:srgbClr val="E0F2CE"/>
    <a:srgbClr val="1E77B4"/>
    <a:srgbClr val="FF7F0F"/>
    <a:srgbClr val="FCFCD1"/>
    <a:srgbClr val="92D050"/>
    <a:srgbClr val="FFD9D5"/>
    <a:srgbClr val="6992E5"/>
    <a:srgbClr val="0044F9"/>
    <a:srgbClr val="005A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AE249-6E7D-6B49-B20D-0E1BEA532814}" v="3867" dt="2023-12-14T13:36:10.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7"/>
    <p:restoredTop sz="66767"/>
  </p:normalViewPr>
  <p:slideViewPr>
    <p:cSldViewPr snapToGrid="0" snapToObjects="1">
      <p:cViewPr>
        <p:scale>
          <a:sx n="75" d="100"/>
          <a:sy n="75" d="100"/>
        </p:scale>
        <p:origin x="424" y="592"/>
      </p:cViewPr>
      <p:guideLst/>
    </p:cSldViewPr>
  </p:slideViewPr>
  <p:outlineViewPr>
    <p:cViewPr>
      <p:scale>
        <a:sx n="33" d="100"/>
        <a:sy n="33" d="100"/>
      </p:scale>
      <p:origin x="0" y="-41408"/>
    </p:cViewPr>
  </p:outlineViewPr>
  <p:notesTextViewPr>
    <p:cViewPr>
      <p:scale>
        <a:sx n="125" d="100"/>
        <a:sy n="125"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8FB_DA2F07FC.xml><?xml version="1.0" encoding="utf-8"?>
<p188:cmLst xmlns:a="http://schemas.openxmlformats.org/drawingml/2006/main" xmlns:r="http://schemas.openxmlformats.org/officeDocument/2006/relationships" xmlns:p188="http://schemas.microsoft.com/office/powerpoint/2018/8/main">
  <p188:cm id="{197B9192-A9C5-5842-AAD5-50F157B378FE}" authorId="{AC97BE05-7214-46BD-569F-A0959E827800}"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comments/modernComment_8FC_88E671C7.xml><?xml version="1.0" encoding="utf-8"?>
<p188:cmLst xmlns:a="http://schemas.openxmlformats.org/drawingml/2006/main" xmlns:r="http://schemas.openxmlformats.org/officeDocument/2006/relationships" xmlns:p188="http://schemas.microsoft.com/office/powerpoint/2018/8/main">
  <p188:cm id="{8998726F-0E91-344E-8889-3382C0DC1152}" authorId="{AC97BE05-7214-46BD-569F-A0959E827800}" created="2023-12-13T20:11:33.786">
    <pc:sldMkLst xmlns:pc="http://schemas.microsoft.com/office/powerpoint/2013/main/command">
      <pc:docMk/>
      <pc:sldMk cId="2296803783" sldId="2300"/>
    </pc:sldMkLst>
    <p188:replyLst>
      <p188:reply id="{91AD85F6-7FBC-AF47-8089-AD1A4761EE30}" authorId="{AC97BE05-7214-46BD-569F-A0959E827800}" created="2023-12-13T20:11:46.397">
        <p188:txBody>
          <a:bodyPr/>
          <a:lstStyle/>
          <a:p>
            <a:r>
              <a:rPr lang="en-US"/>
              <a:t>So, “internet” may need to be renamed. </a:t>
            </a:r>
          </a:p>
        </p188:txBody>
      </p188:reply>
    </p188:replyLst>
    <p188:txBody>
      <a:bodyPr/>
      <a:lstStyle/>
      <a:p>
        <a:r>
          <a:rPr lang="en-US"/>
          <a:t>Here you want to discuss private/public data.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87A15-5DA1-B545-8824-0899402AFC8E}"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FE306B3B-BAD6-9642-84EF-0CDEEFB4FFF5}">
      <dgm:prSet phldrT="[Text]"/>
      <dgm:spPr>
        <a:solidFill>
          <a:schemeClr val="tx2">
            <a:lumMod val="20000"/>
            <a:lumOff val="80000"/>
          </a:schemeClr>
        </a:solidFill>
        <a:ln>
          <a:solidFill>
            <a:schemeClr val="tx1"/>
          </a:solidFill>
        </a:ln>
      </dgm:spPr>
      <dgm:t>
        <a:bodyPr/>
        <a:lstStyle/>
        <a:p>
          <a:pPr rtl="0"/>
          <a:r>
            <a:rPr lang="en-US" dirty="0">
              <a:solidFill>
                <a:sysClr val="windowText" lastClr="000000"/>
              </a:solidFill>
            </a:rPr>
            <a:t>Hypothesis generation </a:t>
          </a:r>
        </a:p>
      </dgm:t>
    </dgm:pt>
    <dgm:pt modelId="{F4A20485-33C4-EA48-8403-89FA48213D48}" type="parTrans" cxnId="{2250F907-82F5-2D4E-9221-2692CA562953}">
      <dgm:prSet/>
      <dgm:spPr/>
      <dgm:t>
        <a:bodyPr/>
        <a:lstStyle/>
        <a:p>
          <a:endParaRPr lang="en-US"/>
        </a:p>
      </dgm:t>
    </dgm:pt>
    <dgm:pt modelId="{F5442EA2-9E64-2649-B114-9E69193A112F}" type="sibTrans" cxnId="{2250F907-82F5-2D4E-9221-2692CA562953}">
      <dgm:prSet/>
      <dgm:spPr>
        <a:ln w="76200"/>
      </dgm:spPr>
      <dgm:t>
        <a:bodyPr/>
        <a:lstStyle/>
        <a:p>
          <a:endParaRPr lang="en-US"/>
        </a:p>
      </dgm:t>
    </dgm:pt>
    <dgm:pt modelId="{B7B7BE9A-01F1-B243-8677-65AC8ADFAE33}">
      <dgm:prSet phldrT="[Text]"/>
      <dgm:spPr>
        <a:solidFill>
          <a:schemeClr val="tx2">
            <a:lumMod val="20000"/>
            <a:lumOff val="80000"/>
          </a:schemeClr>
        </a:solidFill>
        <a:ln>
          <a:solidFill>
            <a:schemeClr val="tx1"/>
          </a:solidFill>
        </a:ln>
      </dgm:spPr>
      <dgm:t>
        <a:bodyPr/>
        <a:lstStyle/>
        <a:p>
          <a:pPr rtl="0"/>
          <a:r>
            <a:rPr lang="en-US" dirty="0">
              <a:solidFill>
                <a:sysClr val="windowText" lastClr="000000"/>
              </a:solidFill>
            </a:rPr>
            <a:t>Experiment</a:t>
          </a:r>
        </a:p>
      </dgm:t>
    </dgm:pt>
    <dgm:pt modelId="{C92B2D05-265E-0E4D-8A13-FA8E2220EAF4}" type="parTrans" cxnId="{8AA498F3-AEE6-BA4E-A183-E73E4B303B78}">
      <dgm:prSet/>
      <dgm:spPr/>
      <dgm:t>
        <a:bodyPr/>
        <a:lstStyle/>
        <a:p>
          <a:endParaRPr lang="en-US"/>
        </a:p>
      </dgm:t>
    </dgm:pt>
    <dgm:pt modelId="{6CCF03B6-125A-8E4F-9F99-35BDA3502D95}" type="sibTrans" cxnId="{8AA498F3-AEE6-BA4E-A183-E73E4B303B78}">
      <dgm:prSet/>
      <dgm:spPr>
        <a:ln w="76200"/>
      </dgm:spPr>
      <dgm:t>
        <a:bodyPr/>
        <a:lstStyle/>
        <a:p>
          <a:endParaRPr lang="en-US"/>
        </a:p>
      </dgm:t>
    </dgm:pt>
    <dgm:pt modelId="{8C008F41-E1CF-4D42-91E4-2E23A99D0371}">
      <dgm:prSet phldrT="[Text]"/>
      <dgm:spPr>
        <a:solidFill>
          <a:schemeClr val="tx2">
            <a:lumMod val="20000"/>
            <a:lumOff val="80000"/>
          </a:schemeClr>
        </a:solidFill>
        <a:ln>
          <a:solidFill>
            <a:schemeClr val="tx1"/>
          </a:solidFill>
        </a:ln>
      </dgm:spPr>
      <dgm:t>
        <a:bodyPr/>
        <a:lstStyle/>
        <a:p>
          <a:pPr rtl="0"/>
          <a:r>
            <a:rPr lang="en-US" dirty="0">
              <a:solidFill>
                <a:sysClr val="windowText" lastClr="000000"/>
              </a:solidFill>
            </a:rPr>
            <a:t>Measurement</a:t>
          </a:r>
        </a:p>
      </dgm:t>
    </dgm:pt>
    <dgm:pt modelId="{2A498EE6-6E20-7343-A6C8-16C6E753A9A1}" type="parTrans" cxnId="{AA73EAB2-6E6C-FB41-B185-9DE066D69DF2}">
      <dgm:prSet/>
      <dgm:spPr/>
      <dgm:t>
        <a:bodyPr/>
        <a:lstStyle/>
        <a:p>
          <a:endParaRPr lang="en-US"/>
        </a:p>
      </dgm:t>
    </dgm:pt>
    <dgm:pt modelId="{53F9FC0C-9809-234B-A063-5EA75E62FC4C}" type="sibTrans" cxnId="{AA73EAB2-6E6C-FB41-B185-9DE066D69DF2}">
      <dgm:prSet/>
      <dgm:spPr>
        <a:ln w="76200"/>
      </dgm:spPr>
      <dgm:t>
        <a:bodyPr/>
        <a:lstStyle/>
        <a:p>
          <a:endParaRPr lang="en-US"/>
        </a:p>
      </dgm:t>
    </dgm:pt>
    <dgm:pt modelId="{90BD8190-ECCA-C841-9750-0435CECF4466}">
      <dgm:prSet/>
      <dgm:spPr>
        <a:solidFill>
          <a:schemeClr val="tx2">
            <a:lumMod val="20000"/>
            <a:lumOff val="80000"/>
          </a:schemeClr>
        </a:solidFill>
        <a:ln>
          <a:solidFill>
            <a:schemeClr val="tx1"/>
          </a:solidFill>
        </a:ln>
      </dgm:spPr>
      <dgm:t>
        <a:bodyPr/>
        <a:lstStyle/>
        <a:p>
          <a:pPr rtl="0"/>
          <a:r>
            <a:rPr lang="en-US" dirty="0">
              <a:solidFill>
                <a:sysClr val="windowText" lastClr="000000"/>
              </a:solidFill>
            </a:rPr>
            <a:t>Analysis and conclusion</a:t>
          </a:r>
        </a:p>
      </dgm:t>
    </dgm:pt>
    <dgm:pt modelId="{AB49EFE9-2233-1D4E-86B7-09BA3F5A4BFD}" type="parTrans" cxnId="{5F85912D-075A-A449-9062-8D43EEB3AA58}">
      <dgm:prSet/>
      <dgm:spPr/>
      <dgm:t>
        <a:bodyPr/>
        <a:lstStyle/>
        <a:p>
          <a:endParaRPr lang="en-US"/>
        </a:p>
      </dgm:t>
    </dgm:pt>
    <dgm:pt modelId="{EDDA1453-435D-F141-A0BD-CFC45DC6E5B8}" type="sibTrans" cxnId="{5F85912D-075A-A449-9062-8D43EEB3AA58}">
      <dgm:prSet/>
      <dgm:spPr>
        <a:ln w="76200"/>
      </dgm:spPr>
      <dgm:t>
        <a:bodyPr/>
        <a:lstStyle/>
        <a:p>
          <a:endParaRPr lang="en-US"/>
        </a:p>
      </dgm:t>
    </dgm:pt>
    <dgm:pt modelId="{A99623F4-3538-5048-830E-58A66D46E9A5}" type="pres">
      <dgm:prSet presAssocID="{EF787A15-5DA1-B545-8824-0899402AFC8E}" presName="cycle" presStyleCnt="0">
        <dgm:presLayoutVars>
          <dgm:dir/>
          <dgm:resizeHandles val="exact"/>
        </dgm:presLayoutVars>
      </dgm:prSet>
      <dgm:spPr/>
    </dgm:pt>
    <dgm:pt modelId="{766D629B-5777-D14B-8AC3-DBC45FCA1D3E}" type="pres">
      <dgm:prSet presAssocID="{FE306B3B-BAD6-9642-84EF-0CDEEFB4FFF5}" presName="node" presStyleLbl="node1" presStyleIdx="0" presStyleCnt="4">
        <dgm:presLayoutVars>
          <dgm:bulletEnabled val="1"/>
        </dgm:presLayoutVars>
      </dgm:prSet>
      <dgm:spPr/>
    </dgm:pt>
    <dgm:pt modelId="{79A0BE77-E883-B24C-B8B3-9EFCB52D8A22}" type="pres">
      <dgm:prSet presAssocID="{FE306B3B-BAD6-9642-84EF-0CDEEFB4FFF5}" presName="spNode" presStyleCnt="0"/>
      <dgm:spPr/>
    </dgm:pt>
    <dgm:pt modelId="{E7AA7D9E-1993-CF44-A27F-F99FDB86D70C}" type="pres">
      <dgm:prSet presAssocID="{F5442EA2-9E64-2649-B114-9E69193A112F}" presName="sibTrans" presStyleLbl="sibTrans1D1" presStyleIdx="0" presStyleCnt="4"/>
      <dgm:spPr/>
    </dgm:pt>
    <dgm:pt modelId="{1D79DAC9-85B5-9B44-904D-C42F091C5F1E}" type="pres">
      <dgm:prSet presAssocID="{B7B7BE9A-01F1-B243-8677-65AC8ADFAE33}" presName="node" presStyleLbl="node1" presStyleIdx="1" presStyleCnt="4">
        <dgm:presLayoutVars>
          <dgm:bulletEnabled val="1"/>
        </dgm:presLayoutVars>
      </dgm:prSet>
      <dgm:spPr/>
    </dgm:pt>
    <dgm:pt modelId="{34CD1B3C-36CB-1E4B-8732-1179E005ECD1}" type="pres">
      <dgm:prSet presAssocID="{B7B7BE9A-01F1-B243-8677-65AC8ADFAE33}" presName="spNode" presStyleCnt="0"/>
      <dgm:spPr/>
    </dgm:pt>
    <dgm:pt modelId="{3A6B438E-68C0-144B-B9C7-45719E98A9FC}" type="pres">
      <dgm:prSet presAssocID="{6CCF03B6-125A-8E4F-9F99-35BDA3502D95}" presName="sibTrans" presStyleLbl="sibTrans1D1" presStyleIdx="1" presStyleCnt="4"/>
      <dgm:spPr/>
    </dgm:pt>
    <dgm:pt modelId="{D32B5E8F-BAA7-7849-BFF4-333A9B970361}" type="pres">
      <dgm:prSet presAssocID="{8C008F41-E1CF-4D42-91E4-2E23A99D0371}" presName="node" presStyleLbl="node1" presStyleIdx="2" presStyleCnt="4">
        <dgm:presLayoutVars>
          <dgm:bulletEnabled val="1"/>
        </dgm:presLayoutVars>
      </dgm:prSet>
      <dgm:spPr/>
    </dgm:pt>
    <dgm:pt modelId="{B1DDEAF7-CB9A-E84A-A0A5-23AF0C9189C6}" type="pres">
      <dgm:prSet presAssocID="{8C008F41-E1CF-4D42-91E4-2E23A99D0371}" presName="spNode" presStyleCnt="0"/>
      <dgm:spPr/>
    </dgm:pt>
    <dgm:pt modelId="{C771E009-ED31-014C-B2D2-D6FD5FD09F8C}" type="pres">
      <dgm:prSet presAssocID="{53F9FC0C-9809-234B-A063-5EA75E62FC4C}" presName="sibTrans" presStyleLbl="sibTrans1D1" presStyleIdx="2" presStyleCnt="4"/>
      <dgm:spPr/>
    </dgm:pt>
    <dgm:pt modelId="{DCAA858C-EA09-2842-A094-214BC6ECC620}" type="pres">
      <dgm:prSet presAssocID="{90BD8190-ECCA-C841-9750-0435CECF4466}" presName="node" presStyleLbl="node1" presStyleIdx="3" presStyleCnt="4">
        <dgm:presLayoutVars>
          <dgm:bulletEnabled val="1"/>
        </dgm:presLayoutVars>
      </dgm:prSet>
      <dgm:spPr/>
    </dgm:pt>
    <dgm:pt modelId="{A718C6C2-2BE2-FF48-A134-C69E94C077B6}" type="pres">
      <dgm:prSet presAssocID="{90BD8190-ECCA-C841-9750-0435CECF4466}" presName="spNode" presStyleCnt="0"/>
      <dgm:spPr/>
    </dgm:pt>
    <dgm:pt modelId="{8307B0A6-34CD-0647-9A80-26837E0CBE8C}" type="pres">
      <dgm:prSet presAssocID="{EDDA1453-435D-F141-A0BD-CFC45DC6E5B8}" presName="sibTrans" presStyleLbl="sibTrans1D1" presStyleIdx="3" presStyleCnt="4"/>
      <dgm:spPr/>
    </dgm:pt>
  </dgm:ptLst>
  <dgm:cxnLst>
    <dgm:cxn modelId="{9B389502-886B-DB4D-BA30-170547F4A626}" type="presOf" srcId="{EF787A15-5DA1-B545-8824-0899402AFC8E}" destId="{A99623F4-3538-5048-830E-58A66D46E9A5}" srcOrd="0" destOrd="0" presId="urn:microsoft.com/office/officeart/2005/8/layout/cycle5"/>
    <dgm:cxn modelId="{2250F907-82F5-2D4E-9221-2692CA562953}" srcId="{EF787A15-5DA1-B545-8824-0899402AFC8E}" destId="{FE306B3B-BAD6-9642-84EF-0CDEEFB4FFF5}" srcOrd="0" destOrd="0" parTransId="{F4A20485-33C4-EA48-8403-89FA48213D48}" sibTransId="{F5442EA2-9E64-2649-B114-9E69193A112F}"/>
    <dgm:cxn modelId="{E3041B17-3C35-134B-AB30-007D5280D71F}" type="presOf" srcId="{F5442EA2-9E64-2649-B114-9E69193A112F}" destId="{E7AA7D9E-1993-CF44-A27F-F99FDB86D70C}" srcOrd="0" destOrd="0" presId="urn:microsoft.com/office/officeart/2005/8/layout/cycle5"/>
    <dgm:cxn modelId="{5F85912D-075A-A449-9062-8D43EEB3AA58}" srcId="{EF787A15-5DA1-B545-8824-0899402AFC8E}" destId="{90BD8190-ECCA-C841-9750-0435CECF4466}" srcOrd="3" destOrd="0" parTransId="{AB49EFE9-2233-1D4E-86B7-09BA3F5A4BFD}" sibTransId="{EDDA1453-435D-F141-A0BD-CFC45DC6E5B8}"/>
    <dgm:cxn modelId="{3E014054-BC5A-0F40-AA93-C4F525696F6C}" type="presOf" srcId="{6CCF03B6-125A-8E4F-9F99-35BDA3502D95}" destId="{3A6B438E-68C0-144B-B9C7-45719E98A9FC}" srcOrd="0" destOrd="0" presId="urn:microsoft.com/office/officeart/2005/8/layout/cycle5"/>
    <dgm:cxn modelId="{E581EF7F-F51C-5748-AEF7-760627679714}" type="presOf" srcId="{FE306B3B-BAD6-9642-84EF-0CDEEFB4FFF5}" destId="{766D629B-5777-D14B-8AC3-DBC45FCA1D3E}" srcOrd="0" destOrd="0" presId="urn:microsoft.com/office/officeart/2005/8/layout/cycle5"/>
    <dgm:cxn modelId="{E1B0BD96-739F-734F-96A4-075A6F547614}" type="presOf" srcId="{53F9FC0C-9809-234B-A063-5EA75E62FC4C}" destId="{C771E009-ED31-014C-B2D2-D6FD5FD09F8C}" srcOrd="0" destOrd="0" presId="urn:microsoft.com/office/officeart/2005/8/layout/cycle5"/>
    <dgm:cxn modelId="{4408BC9E-2975-454D-B7BD-FE529D8FD339}" type="presOf" srcId="{B7B7BE9A-01F1-B243-8677-65AC8ADFAE33}" destId="{1D79DAC9-85B5-9B44-904D-C42F091C5F1E}" srcOrd="0" destOrd="0" presId="urn:microsoft.com/office/officeart/2005/8/layout/cycle5"/>
    <dgm:cxn modelId="{0184E89F-AC1B-4B4F-A885-2653ACD0D84E}" type="presOf" srcId="{8C008F41-E1CF-4D42-91E4-2E23A99D0371}" destId="{D32B5E8F-BAA7-7849-BFF4-333A9B970361}" srcOrd="0" destOrd="0" presId="urn:microsoft.com/office/officeart/2005/8/layout/cycle5"/>
    <dgm:cxn modelId="{AA73EAB2-6E6C-FB41-B185-9DE066D69DF2}" srcId="{EF787A15-5DA1-B545-8824-0899402AFC8E}" destId="{8C008F41-E1CF-4D42-91E4-2E23A99D0371}" srcOrd="2" destOrd="0" parTransId="{2A498EE6-6E20-7343-A6C8-16C6E753A9A1}" sibTransId="{53F9FC0C-9809-234B-A063-5EA75E62FC4C}"/>
    <dgm:cxn modelId="{17E68CBC-AE59-5F42-A88E-277A723FDAE8}" type="presOf" srcId="{90BD8190-ECCA-C841-9750-0435CECF4466}" destId="{DCAA858C-EA09-2842-A094-214BC6ECC620}" srcOrd="0" destOrd="0" presId="urn:microsoft.com/office/officeart/2005/8/layout/cycle5"/>
    <dgm:cxn modelId="{66A797DF-0351-964A-A2AC-FC47FC7B53C0}" type="presOf" srcId="{EDDA1453-435D-F141-A0BD-CFC45DC6E5B8}" destId="{8307B0A6-34CD-0647-9A80-26837E0CBE8C}" srcOrd="0" destOrd="0" presId="urn:microsoft.com/office/officeart/2005/8/layout/cycle5"/>
    <dgm:cxn modelId="{8AA498F3-AEE6-BA4E-A183-E73E4B303B78}" srcId="{EF787A15-5DA1-B545-8824-0899402AFC8E}" destId="{B7B7BE9A-01F1-B243-8677-65AC8ADFAE33}" srcOrd="1" destOrd="0" parTransId="{C92B2D05-265E-0E4D-8A13-FA8E2220EAF4}" sibTransId="{6CCF03B6-125A-8E4F-9F99-35BDA3502D95}"/>
    <dgm:cxn modelId="{84759A19-956A-5044-A8B6-8FF818B83A42}" type="presParOf" srcId="{A99623F4-3538-5048-830E-58A66D46E9A5}" destId="{766D629B-5777-D14B-8AC3-DBC45FCA1D3E}" srcOrd="0" destOrd="0" presId="urn:microsoft.com/office/officeart/2005/8/layout/cycle5"/>
    <dgm:cxn modelId="{C4FCBFFD-B464-AD48-A2FC-B7BA0650AA9F}" type="presParOf" srcId="{A99623F4-3538-5048-830E-58A66D46E9A5}" destId="{79A0BE77-E883-B24C-B8B3-9EFCB52D8A22}" srcOrd="1" destOrd="0" presId="urn:microsoft.com/office/officeart/2005/8/layout/cycle5"/>
    <dgm:cxn modelId="{0DE6D30C-C410-8D4E-BDB6-37585C932A1B}" type="presParOf" srcId="{A99623F4-3538-5048-830E-58A66D46E9A5}" destId="{E7AA7D9E-1993-CF44-A27F-F99FDB86D70C}" srcOrd="2" destOrd="0" presId="urn:microsoft.com/office/officeart/2005/8/layout/cycle5"/>
    <dgm:cxn modelId="{BF2E6D5D-5739-AB42-B97F-C01C2792D6A3}" type="presParOf" srcId="{A99623F4-3538-5048-830E-58A66D46E9A5}" destId="{1D79DAC9-85B5-9B44-904D-C42F091C5F1E}" srcOrd="3" destOrd="0" presId="urn:microsoft.com/office/officeart/2005/8/layout/cycle5"/>
    <dgm:cxn modelId="{BAC5FE43-D864-EA4D-BE84-54B950120707}" type="presParOf" srcId="{A99623F4-3538-5048-830E-58A66D46E9A5}" destId="{34CD1B3C-36CB-1E4B-8732-1179E005ECD1}" srcOrd="4" destOrd="0" presId="urn:microsoft.com/office/officeart/2005/8/layout/cycle5"/>
    <dgm:cxn modelId="{2E163484-435B-AE4C-913A-7E666EE3DF7C}" type="presParOf" srcId="{A99623F4-3538-5048-830E-58A66D46E9A5}" destId="{3A6B438E-68C0-144B-B9C7-45719E98A9FC}" srcOrd="5" destOrd="0" presId="urn:microsoft.com/office/officeart/2005/8/layout/cycle5"/>
    <dgm:cxn modelId="{016A7765-1706-A640-910C-7522B75FE0EE}" type="presParOf" srcId="{A99623F4-3538-5048-830E-58A66D46E9A5}" destId="{D32B5E8F-BAA7-7849-BFF4-333A9B970361}" srcOrd="6" destOrd="0" presId="urn:microsoft.com/office/officeart/2005/8/layout/cycle5"/>
    <dgm:cxn modelId="{12C1848B-295E-8645-817E-A098F51936E0}" type="presParOf" srcId="{A99623F4-3538-5048-830E-58A66D46E9A5}" destId="{B1DDEAF7-CB9A-E84A-A0A5-23AF0C9189C6}" srcOrd="7" destOrd="0" presId="urn:microsoft.com/office/officeart/2005/8/layout/cycle5"/>
    <dgm:cxn modelId="{F89E881E-5B94-744F-B7B3-91B3A960421F}" type="presParOf" srcId="{A99623F4-3538-5048-830E-58A66D46E9A5}" destId="{C771E009-ED31-014C-B2D2-D6FD5FD09F8C}" srcOrd="8" destOrd="0" presId="urn:microsoft.com/office/officeart/2005/8/layout/cycle5"/>
    <dgm:cxn modelId="{636575F8-1CA3-6A4C-AB2F-F2F86CC043BD}" type="presParOf" srcId="{A99623F4-3538-5048-830E-58A66D46E9A5}" destId="{DCAA858C-EA09-2842-A094-214BC6ECC620}" srcOrd="9" destOrd="0" presId="urn:microsoft.com/office/officeart/2005/8/layout/cycle5"/>
    <dgm:cxn modelId="{F17FB0CC-449F-2F49-A0A6-CCAC64FC9E07}" type="presParOf" srcId="{A99623F4-3538-5048-830E-58A66D46E9A5}" destId="{A718C6C2-2BE2-FF48-A134-C69E94C077B6}" srcOrd="10" destOrd="0" presId="urn:microsoft.com/office/officeart/2005/8/layout/cycle5"/>
    <dgm:cxn modelId="{40830F58-A3F9-2E4F-B9D5-E19867794081}" type="presParOf" srcId="{A99623F4-3538-5048-830E-58A66D46E9A5}" destId="{8307B0A6-34CD-0647-9A80-26837E0CBE8C}" srcOrd="11" destOrd="0" presId="urn:microsoft.com/office/officeart/2005/8/layout/cycle5"/>
  </dgm:cxnLst>
  <dgm:bg>
    <a:noFill/>
  </dgm:bg>
  <dgm:whole>
    <a:ln w="762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D629B-5777-D14B-8AC3-DBC45FCA1D3E}">
      <dsp:nvSpPr>
        <dsp:cNvPr id="0" name=""/>
        <dsp:cNvSpPr/>
      </dsp:nvSpPr>
      <dsp:spPr>
        <a:xfrm>
          <a:off x="1804206" y="694"/>
          <a:ext cx="1272716" cy="827265"/>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ysClr val="windowText" lastClr="000000"/>
              </a:solidFill>
            </a:rPr>
            <a:t>Hypothesis generation </a:t>
          </a:r>
        </a:p>
      </dsp:txBody>
      <dsp:txXfrm>
        <a:off x="1844590" y="41078"/>
        <a:ext cx="1191948" cy="746497"/>
      </dsp:txXfrm>
    </dsp:sp>
    <dsp:sp modelId="{E7AA7D9E-1993-CF44-A27F-F99FDB86D70C}">
      <dsp:nvSpPr>
        <dsp:cNvPr id="0" name=""/>
        <dsp:cNvSpPr/>
      </dsp:nvSpPr>
      <dsp:spPr>
        <a:xfrm>
          <a:off x="1072849" y="414326"/>
          <a:ext cx="2735431" cy="2735431"/>
        </a:xfrm>
        <a:custGeom>
          <a:avLst/>
          <a:gdLst/>
          <a:ahLst/>
          <a:cxnLst/>
          <a:rect l="0" t="0" r="0" b="0"/>
          <a:pathLst>
            <a:path>
              <a:moveTo>
                <a:pt x="2180054" y="267374"/>
              </a:moveTo>
              <a:arcTo wR="1367715" hR="1367715" stAng="18386220" swAng="1635024"/>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1D79DAC9-85B5-9B44-904D-C42F091C5F1E}">
      <dsp:nvSpPr>
        <dsp:cNvPr id="0" name=""/>
        <dsp:cNvSpPr/>
      </dsp:nvSpPr>
      <dsp:spPr>
        <a:xfrm>
          <a:off x="3171922" y="1368409"/>
          <a:ext cx="1272716" cy="827265"/>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ysClr val="windowText" lastClr="000000"/>
              </a:solidFill>
            </a:rPr>
            <a:t>Experiment</a:t>
          </a:r>
        </a:p>
      </dsp:txBody>
      <dsp:txXfrm>
        <a:off x="3212306" y="1408793"/>
        <a:ext cx="1191948" cy="746497"/>
      </dsp:txXfrm>
    </dsp:sp>
    <dsp:sp modelId="{3A6B438E-68C0-144B-B9C7-45719E98A9FC}">
      <dsp:nvSpPr>
        <dsp:cNvPr id="0" name=""/>
        <dsp:cNvSpPr/>
      </dsp:nvSpPr>
      <dsp:spPr>
        <a:xfrm>
          <a:off x="1072849" y="414326"/>
          <a:ext cx="2735431" cy="2735431"/>
        </a:xfrm>
        <a:custGeom>
          <a:avLst/>
          <a:gdLst/>
          <a:ahLst/>
          <a:cxnLst/>
          <a:rect l="0" t="0" r="0" b="0"/>
          <a:pathLst>
            <a:path>
              <a:moveTo>
                <a:pt x="2593720" y="1973980"/>
              </a:moveTo>
              <a:arcTo wR="1367715" hR="1367715" stAng="1578757" swAng="1635024"/>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D32B5E8F-BAA7-7849-BFF4-333A9B970361}">
      <dsp:nvSpPr>
        <dsp:cNvPr id="0" name=""/>
        <dsp:cNvSpPr/>
      </dsp:nvSpPr>
      <dsp:spPr>
        <a:xfrm>
          <a:off x="1804206" y="2736125"/>
          <a:ext cx="1272716" cy="827265"/>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ysClr val="windowText" lastClr="000000"/>
              </a:solidFill>
            </a:rPr>
            <a:t>Measurement</a:t>
          </a:r>
        </a:p>
      </dsp:txBody>
      <dsp:txXfrm>
        <a:off x="1844590" y="2776509"/>
        <a:ext cx="1191948" cy="746497"/>
      </dsp:txXfrm>
    </dsp:sp>
    <dsp:sp modelId="{C771E009-ED31-014C-B2D2-D6FD5FD09F8C}">
      <dsp:nvSpPr>
        <dsp:cNvPr id="0" name=""/>
        <dsp:cNvSpPr/>
      </dsp:nvSpPr>
      <dsp:spPr>
        <a:xfrm>
          <a:off x="1072849" y="414326"/>
          <a:ext cx="2735431" cy="2735431"/>
        </a:xfrm>
        <a:custGeom>
          <a:avLst/>
          <a:gdLst/>
          <a:ahLst/>
          <a:cxnLst/>
          <a:rect l="0" t="0" r="0" b="0"/>
          <a:pathLst>
            <a:path>
              <a:moveTo>
                <a:pt x="555376" y="2468057"/>
              </a:moveTo>
              <a:arcTo wR="1367715" hR="1367715" stAng="7586220" swAng="1635024"/>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 modelId="{DCAA858C-EA09-2842-A094-214BC6ECC620}">
      <dsp:nvSpPr>
        <dsp:cNvPr id="0" name=""/>
        <dsp:cNvSpPr/>
      </dsp:nvSpPr>
      <dsp:spPr>
        <a:xfrm>
          <a:off x="436491" y="1368409"/>
          <a:ext cx="1272716" cy="827265"/>
        </a:xfrm>
        <a:prstGeom prst="roundRect">
          <a:avLst/>
        </a:prstGeom>
        <a:solidFill>
          <a:schemeClr val="tx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solidFill>
                <a:sysClr val="windowText" lastClr="000000"/>
              </a:solidFill>
            </a:rPr>
            <a:t>Analysis and conclusion</a:t>
          </a:r>
        </a:p>
      </dsp:txBody>
      <dsp:txXfrm>
        <a:off x="476875" y="1408793"/>
        <a:ext cx="1191948" cy="746497"/>
      </dsp:txXfrm>
    </dsp:sp>
    <dsp:sp modelId="{8307B0A6-34CD-0647-9A80-26837E0CBE8C}">
      <dsp:nvSpPr>
        <dsp:cNvPr id="0" name=""/>
        <dsp:cNvSpPr/>
      </dsp:nvSpPr>
      <dsp:spPr>
        <a:xfrm>
          <a:off x="1072849" y="414326"/>
          <a:ext cx="2735431" cy="2735431"/>
        </a:xfrm>
        <a:custGeom>
          <a:avLst/>
          <a:gdLst/>
          <a:ahLst/>
          <a:cxnLst/>
          <a:rect l="0" t="0" r="0" b="0"/>
          <a:pathLst>
            <a:path>
              <a:moveTo>
                <a:pt x="141710" y="761450"/>
              </a:moveTo>
              <a:arcTo wR="1367715" hR="1367715" stAng="12378757" swAng="1635024"/>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12/11/23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dirty="0"/>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Thank you for having me! It's an honor to be here! </a:t>
            </a: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a:t>
            </a:fld>
            <a:endParaRPr lang="en-US" dirty="0"/>
          </a:p>
        </p:txBody>
      </p:sp>
    </p:spTree>
    <p:extLst>
      <p:ext uri="{BB962C8B-B14F-4D97-AF65-F5344CB8AC3E}">
        <p14:creationId xmlns:p14="http://schemas.microsoft.com/office/powerpoint/2010/main" val="253175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So, if you’re going about discovering new rare events (e.g., gene mutations), with a good chance LLMs will miss it.</a:t>
            </a:r>
          </a:p>
          <a:p>
            <a:pPr>
              <a:buFont typeface="Arial" panose="020B0604020202020204" pitchFamily="34" charset="0"/>
              <a:buChar char="•"/>
            </a:pPr>
            <a:r>
              <a:rPr lang="en-US" dirty="0"/>
              <a:t>Is it better or worse than humans? Unclear. We should look into this.</a:t>
            </a:r>
          </a:p>
          <a:p>
            <a:r>
              <a:rPr lang="en-US" dirty="0"/>
              <a:t> </a:t>
            </a:r>
          </a:p>
          <a:p>
            <a:r>
              <a:rPr lang="en-US" dirty="0"/>
              <a:t>Now what else can we do make LLMs robust to tail phenomenon?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a:t>
            </a:fld>
            <a:endParaRPr lang="en-US" dirty="0"/>
          </a:p>
        </p:txBody>
      </p:sp>
    </p:spTree>
    <p:extLst>
      <p:ext uri="{BB962C8B-B14F-4D97-AF65-F5344CB8AC3E}">
        <p14:creationId xmlns:p14="http://schemas.microsoft.com/office/powerpoint/2010/main" val="104838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One common is to contextualize these models with relevant information. </a:t>
            </a:r>
          </a:p>
          <a:p>
            <a:pPr marL="742950" lvl="1" indent="-285750">
              <a:buFont typeface="Arial" panose="020B0604020202020204" pitchFamily="34" charset="0"/>
              <a:buChar char="•"/>
            </a:pPr>
            <a:r>
              <a:rPr lang="en-US" dirty="0"/>
              <a:t>You go to web, retrieve a bunch of relevant stuff, and hope that language model knows how to incorporate them.</a:t>
            </a:r>
          </a:p>
          <a:p>
            <a:pPr marL="742950" lvl="1" indent="-285750">
              <a:buFont typeface="Arial" panose="020B0604020202020204" pitchFamily="34" charset="0"/>
              <a:buChar char="•"/>
            </a:pPr>
            <a:r>
              <a:rPr lang="en-US" dirty="0"/>
              <a:t>Turns out that</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a:t>
            </a:fld>
            <a:endParaRPr lang="en-US" dirty="0"/>
          </a:p>
        </p:txBody>
      </p:sp>
    </p:spTree>
    <p:extLst>
      <p:ext uri="{BB962C8B-B14F-4D97-AF65-F5344CB8AC3E}">
        <p14:creationId xmlns:p14="http://schemas.microsoft.com/office/powerpoint/2010/main" val="2783698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Another approach is to ground information,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a:t>
            </a:fld>
            <a:endParaRPr lang="en-US" dirty="0"/>
          </a:p>
        </p:txBody>
      </p:sp>
    </p:spTree>
    <p:extLst>
      <p:ext uri="{BB962C8B-B14F-4D97-AF65-F5344CB8AC3E}">
        <p14:creationId xmlns:p14="http://schemas.microsoft.com/office/powerpoint/2010/main" val="249907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Grounding in a way that allows you to verify their source. </a:t>
            </a:r>
          </a:p>
          <a:p>
            <a:pPr marL="285750" lvl="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A key building </a:t>
            </a:r>
          </a:p>
          <a:p>
            <a:pPr marL="742950" lvl="1" indent="-285750">
              <a:buFont typeface="Arial" panose="020B0604020202020204" pitchFamily="34" charset="0"/>
              <a:buChar char="•"/>
            </a:pPr>
            <a:r>
              <a:rPr lang="en-US" dirty="0"/>
              <a:t>The demo that I am showing here, is a tool that one of our students has build that allows you to quickly verify which portions of a paragraph were written directly in a corpus that you trust.</a:t>
            </a:r>
          </a:p>
          <a:p>
            <a:pPr marL="742950" lvl="1" indent="-285750">
              <a:buFont typeface="Arial" panose="020B0604020202020204" pitchFamily="34" charset="0"/>
              <a:buChar char="•"/>
            </a:pPr>
            <a:r>
              <a:rPr lang="en-US" dirty="0"/>
              <a:t>This makes verifiability of information easy, but it limits any potential creativity of the model.</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a:t>
            </a:fld>
            <a:endParaRPr lang="en-US" dirty="0"/>
          </a:p>
        </p:txBody>
      </p:sp>
    </p:spTree>
    <p:extLst>
      <p:ext uri="{BB962C8B-B14F-4D97-AF65-F5344CB8AC3E}">
        <p14:creationId xmlns:p14="http://schemas.microsoft.com/office/powerpoint/2010/main" val="1326969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15</a:t>
            </a:fld>
            <a:endParaRPr lang="en-US" dirty="0"/>
          </a:p>
        </p:txBody>
      </p:sp>
    </p:spTree>
    <p:extLst>
      <p:ext uri="{BB962C8B-B14F-4D97-AF65-F5344CB8AC3E}">
        <p14:creationId xmlns:p14="http://schemas.microsoft.com/office/powerpoint/2010/main" val="173117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scale is not the solution. As I showed earlier, most of the gains that you get correspond to phenomena that are more frequently-observed.</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a:t>
            </a:fld>
            <a:endParaRPr lang="en-US" dirty="0"/>
          </a:p>
        </p:txBody>
      </p:sp>
    </p:spTree>
    <p:extLst>
      <p:ext uri="{BB962C8B-B14F-4D97-AF65-F5344CB8AC3E}">
        <p14:creationId xmlns:p14="http://schemas.microsoft.com/office/powerpoint/2010/main" val="3713396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988576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Our job in academia, I believe, is to do the opposite. We go slow, understand them.</a:t>
            </a:r>
          </a:p>
          <a:p>
            <a:pPr rtl="0">
              <a:spcBef>
                <a:spcPts val="0"/>
              </a:spcBef>
              <a:spcAft>
                <a:spcPts val="0"/>
              </a:spcAft>
            </a:pPr>
            <a:endParaRPr lang="en-US" sz="1800" u="none" strike="noStrike" dirty="0">
              <a:solidFill>
                <a:srgbClr val="000000"/>
              </a:solidFill>
              <a:effectLst/>
              <a:latin typeface="Avenir Book" panose="02000503020000020003" pitchFamily="2" charset="0"/>
            </a:endParaRPr>
          </a:p>
          <a:p>
            <a:pPr rtl="0">
              <a:spcBef>
                <a:spcPts val="0"/>
              </a:spcBef>
              <a:spcAft>
                <a:spcPts val="0"/>
              </a:spcAft>
            </a:pPr>
            <a:endParaRPr lang="en-US" sz="1800" u="none" strike="noStrike" dirty="0">
              <a:solidFill>
                <a:srgbClr val="000000"/>
              </a:solidFill>
              <a:effectLst/>
              <a:latin typeface="Avenir Book" panose="02000503020000020003" pitchFamily="2" charset="0"/>
            </a:endParaRPr>
          </a:p>
          <a:p>
            <a:pPr rtl="0">
              <a:spcBef>
                <a:spcPts val="0"/>
              </a:spcBef>
              <a:spcAft>
                <a:spcPts val="0"/>
              </a:spcAft>
            </a:pPr>
            <a:r>
              <a:rPr lang="en-US" sz="1800" u="none" strike="noStrike" dirty="0">
                <a:solidFill>
                  <a:srgbClr val="000000"/>
                </a:solidFill>
                <a:effectLst/>
                <a:latin typeface="Avenir Book" panose="02000503020000020003" pitchFamily="2" charset="0"/>
              </a:rPr>
              <a:t>So in the spirit of this moving slow, today I would like to revisit several technological pieces that have been with us for a 3-4 years. </a:t>
            </a:r>
          </a:p>
          <a:p>
            <a:pPr rtl="0">
              <a:spcBef>
                <a:spcPts val="0"/>
              </a:spcBef>
              <a:spcAft>
                <a:spcPts val="0"/>
              </a:spcAft>
            </a:pPr>
            <a:r>
              <a:rPr lang="en-US" sz="1800" u="none" strike="noStrike" dirty="0">
                <a:solidFill>
                  <a:srgbClr val="000000"/>
                </a:solidFill>
                <a:effectLst/>
                <a:latin typeface="Avenir Book" panose="02000503020000020003" pitchFamily="2" charset="0"/>
              </a:rPr>
              <a:t>But </a:t>
            </a:r>
          </a:p>
          <a:p>
            <a:pPr rtl="0">
              <a:spcBef>
                <a:spcPts val="0"/>
              </a:spcBef>
              <a:spcAft>
                <a:spcPts val="0"/>
              </a:spcAft>
            </a:pPr>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216729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1809320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an assistant professor of computer science in Hopkins. </a:t>
            </a:r>
          </a:p>
          <a:p>
            <a:endParaRPr lang="en-US" dirty="0"/>
          </a:p>
          <a:p>
            <a:r>
              <a:rPr lang="en-US" dirty="0"/>
              <a:t>The primary focus of my research is to …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a:t>
            </a:fld>
            <a:endParaRPr lang="en-US" dirty="0"/>
          </a:p>
        </p:txBody>
      </p:sp>
    </p:spTree>
    <p:extLst>
      <p:ext uri="{BB962C8B-B14F-4D97-AF65-F5344CB8AC3E}">
        <p14:creationId xmlns:p14="http://schemas.microsoft.com/office/powerpoint/2010/main" val="105009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26</a:t>
            </a:fld>
            <a:endParaRPr lang="en-US"/>
          </a:p>
        </p:txBody>
      </p:sp>
    </p:spTree>
    <p:extLst>
      <p:ext uri="{BB962C8B-B14F-4D97-AF65-F5344CB8AC3E}">
        <p14:creationId xmlns:p14="http://schemas.microsoft.com/office/powerpoint/2010/main" val="169657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Broadly, my team pursues this goal in terms of more focused subgoals: </a:t>
            </a:r>
          </a:p>
          <a:p>
            <a:pPr marL="1143000" lvl="2" indent="-228600">
              <a:buFont typeface="Arial" panose="020B0604020202020204" pitchFamily="34" charset="0"/>
              <a:buChar char="•"/>
            </a:pPr>
            <a:r>
              <a:rPr lang="en-US" dirty="0"/>
              <a:t>First, we focus on evaluation. It is crucial to define qualitative ways to measure qualities that we expect from these models.</a:t>
            </a:r>
          </a:p>
          <a:p>
            <a:pPr marL="1143000" lvl="2" indent="-228600">
              <a:buFont typeface="Arial" panose="020B0604020202020204" pitchFamily="34" charset="0"/>
              <a:buChar char="•"/>
            </a:pPr>
            <a:r>
              <a:rPr lang="en-US" dirty="0"/>
              <a:t>Second, we develop algorithms for effective development of language modes.</a:t>
            </a:r>
          </a:p>
          <a:p>
            <a:pPr marL="1143000" lvl="2" indent="-228600">
              <a:buFont typeface="Arial" panose="020B0604020202020204" pitchFamily="34" charset="0"/>
              <a:buChar char="•"/>
            </a:pPr>
            <a:r>
              <a:rPr lang="en-US" dirty="0"/>
              <a:t>Third, we are excited to deploy these models in real applications to better understand the gap between technology and the needs in real applications.</a:t>
            </a:r>
          </a:p>
          <a:p>
            <a:pPr marL="742950" lvl="1" indent="-285750">
              <a:buFont typeface="Arial" panose="020B0604020202020204" pitchFamily="34" charset="0"/>
              <a:buChar char="•"/>
            </a:pPr>
            <a:r>
              <a:rPr lang="en-US" dirty="0"/>
              <a:t>And obviously, all these thrusts go hand in hand and they fuel each other.</a:t>
            </a:r>
          </a:p>
          <a:p>
            <a:endParaRPr lang="en-US" dirty="0"/>
          </a:p>
          <a:p>
            <a:pPr>
              <a:buFont typeface="Arial" panose="020B0604020202020204" pitchFamily="34" charset="0"/>
              <a:buChar char="•"/>
            </a:pPr>
            <a:r>
              <a:rPr lang="en-US" dirty="0"/>
              <a:t>On application, in particular, that I am only we are recently excited to think about is the topic of this workshop today, aging research </a:t>
            </a:r>
          </a:p>
          <a:p>
            <a:pPr marL="742950" lvl="1" indent="-285750">
              <a:buFont typeface="Arial" panose="020B0604020202020204" pitchFamily="34" charset="0"/>
              <a:buChar char="•"/>
            </a:pPr>
            <a:r>
              <a:rPr lang="en-US" dirty="0"/>
              <a:t>That’s what I am going to focus on. And in doing so, I will be making bridges to my other focuses in evaluation AI models and improving them.</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a:t>
            </a:fld>
            <a:endParaRPr lang="en-US" dirty="0"/>
          </a:p>
        </p:txBody>
      </p:sp>
    </p:spTree>
    <p:extLst>
      <p:ext uri="{BB962C8B-B14F-4D97-AF65-F5344CB8AC3E}">
        <p14:creationId xmlns:p14="http://schemas.microsoft.com/office/powerpoint/2010/main" val="2347981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When I think about the role that LLMs can play in aging research, there are various scenarios that come to mind. Notably: </a:t>
            </a:r>
          </a:p>
          <a:p>
            <a:pPr marL="742950" lvl="1" indent="-285750">
              <a:buFont typeface="Arial" panose="020B0604020202020204" pitchFamily="34" charset="0"/>
              <a:buChar char="•"/>
            </a:pPr>
            <a:r>
              <a:rPr lang="en-US" dirty="0"/>
              <a:t>Using LLMs to aging research: using them to discover patterns from data which can then be used, for example, for drug discovery or gene-</a:t>
            </a:r>
            <a:r>
              <a:rPr lang="en-US" dirty="0" err="1"/>
              <a:t>desease</a:t>
            </a:r>
            <a:r>
              <a:rPr lang="en-US" dirty="0"/>
              <a:t> association.</a:t>
            </a:r>
          </a:p>
          <a:p>
            <a:pPr marL="742950" lvl="1" indent="-285750">
              <a:buFont typeface="Arial" panose="020B0604020202020204" pitchFamily="34" charset="0"/>
              <a:buChar char="•"/>
            </a:pPr>
            <a:r>
              <a:rPr lang="en-US" dirty="0"/>
              <a:t>Using LLMs in clinical setting to help patients (through chatbots or embodied agents that would interact with your patient).</a:t>
            </a:r>
          </a:p>
          <a:p>
            <a:pPr>
              <a:buFont typeface="Arial" panose="020B0604020202020204" pitchFamily="34" charset="0"/>
              <a:buChar char="•"/>
            </a:pPr>
            <a:endParaRPr lang="en-US" dirty="0"/>
          </a:p>
          <a:p>
            <a:pPr>
              <a:buFont typeface="Arial" panose="020B0604020202020204" pitchFamily="34" charset="0"/>
              <a:buChar char="•"/>
            </a:pPr>
            <a:r>
              <a:rPr lang="en-US" dirty="0"/>
              <a:t>I am not going get into the details of these applications. </a:t>
            </a:r>
          </a:p>
          <a:p>
            <a:pPr>
              <a:buFont typeface="Arial" panose="020B0604020202020204" pitchFamily="34" charset="0"/>
              <a:buChar char="•"/>
            </a:pPr>
            <a:r>
              <a:rPr lang="en-US" dirty="0"/>
              <a:t>I am just putting these here to set the context but I will discuss several issues at the high-level. </a:t>
            </a:r>
          </a:p>
          <a:p>
            <a:pPr>
              <a:buFont typeface="Arial" panose="020B0604020202020204" pitchFamily="34" charset="0"/>
              <a:buChar char="•"/>
            </a:pPr>
            <a:endParaRPr lang="en-US" dirty="0"/>
          </a:p>
          <a:p>
            <a:pPr>
              <a:buFont typeface="Arial" panose="020B0604020202020204" pitchFamily="34" charset="0"/>
              <a:buChar char="•"/>
            </a:pPr>
            <a:r>
              <a:rPr lang="en-US" dirty="0"/>
              <a:t>Given the success of general-purpose models like GPT4, these sound like no-brainer. What can go wrong?</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a:t>
            </a:fld>
            <a:endParaRPr lang="en-US" dirty="0"/>
          </a:p>
        </p:txBody>
      </p:sp>
    </p:spTree>
    <p:extLst>
      <p:ext uri="{BB962C8B-B14F-4D97-AF65-F5344CB8AC3E}">
        <p14:creationId xmlns:p14="http://schemas.microsoft.com/office/powerpoint/2010/main" val="853065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By this time, we have plenty of evidence on brittleness and various failure modes of LLMs. </a:t>
            </a:r>
          </a:p>
          <a:p>
            <a:pPr marL="742950" lvl="1" indent="-285750">
              <a:buFont typeface="Arial" panose="020B0604020202020204" pitchFamily="34" charset="0"/>
              <a:buChar char="•"/>
            </a:pPr>
            <a:r>
              <a:rPr lang="en-US" dirty="0"/>
              <a:t>Brittleness, Hallucination, insistent …</a:t>
            </a:r>
          </a:p>
          <a:p>
            <a:pPr marL="742950" lvl="1" indent="-285750">
              <a:buFont typeface="Arial" panose="020B0604020202020204" pitchFamily="34" charset="0"/>
              <a:buChar char="•"/>
            </a:pPr>
            <a:r>
              <a:rPr lang="en-US" dirty="0"/>
              <a:t>Here is an example … </a:t>
            </a:r>
          </a:p>
          <a:p>
            <a:pPr>
              <a:buFont typeface="Arial" panose="020B0604020202020204" pitchFamily="34" charset="0"/>
              <a:buChar char="•"/>
            </a:pPr>
            <a:endParaRPr lang="en-US" dirty="0"/>
          </a:p>
          <a:p>
            <a:pPr>
              <a:buFont typeface="Arial" panose="020B0604020202020204" pitchFamily="34" charset="0"/>
              <a:buChar char="•"/>
            </a:pPr>
            <a:r>
              <a:rPr lang="en-US" dirty="0"/>
              <a:t>But more important that the failures themselves is that, the boundaries of these failure modes are unknown. Most often, we don’t know when they will happen. </a:t>
            </a:r>
          </a:p>
          <a:p>
            <a:pPr marL="742950" lvl="1" indent="-285750">
              <a:buFont typeface="Arial" panose="020B0604020202020204" pitchFamily="34" charset="0"/>
              <a:buChar char="•"/>
            </a:pPr>
            <a:r>
              <a:rPr lang="en-US" dirty="0"/>
              <a:t>And lack of control means =⇒ safety risks (to patients, to the scientists, at the downstream of these models.)</a:t>
            </a:r>
          </a:p>
          <a:p>
            <a:endParaRPr lang="en-US" dirty="0"/>
          </a:p>
          <a:p>
            <a:pPr>
              <a:buFont typeface="Arial" panose="020B0604020202020204" pitchFamily="34" charset="0"/>
              <a:buChar char="•"/>
            </a:pPr>
            <a:r>
              <a:rPr lang="en-US" dirty="0"/>
              <a:t>So the theme of today is: </a:t>
            </a:r>
          </a:p>
          <a:p>
            <a:pPr marL="742950" lvl="1" indent="-285750">
              <a:buFont typeface="Arial" panose="020B0604020202020204" pitchFamily="34" charset="0"/>
              <a:buChar char="•"/>
            </a:pPr>
            <a:r>
              <a:rPr lang="en-US" dirty="0"/>
              <a:t>Understanding the roots of the failure modes</a:t>
            </a:r>
          </a:p>
          <a:p>
            <a:pPr marL="742950" lvl="1" indent="-285750">
              <a:buFont typeface="Arial" panose="020B0604020202020204" pitchFamily="34" charset="0"/>
              <a:buChar char="•"/>
            </a:pPr>
            <a:r>
              <a:rPr lang="en-US" dirty="0"/>
              <a:t>Mitigating unknown failures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a:t>
            </a:fld>
            <a:endParaRPr lang="en-US" dirty="0"/>
          </a:p>
        </p:txBody>
      </p:sp>
    </p:spTree>
    <p:extLst>
      <p:ext uri="{BB962C8B-B14F-4D97-AF65-F5344CB8AC3E}">
        <p14:creationId xmlns:p14="http://schemas.microsoft.com/office/powerpoint/2010/main" val="330603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 hypothesis that we recently explore is …</a:t>
            </a:r>
          </a:p>
          <a:p>
            <a:pPr>
              <a:buFont typeface="Arial" panose="020B0604020202020204" pitchFamily="34" charset="0"/>
              <a:buChar char="•"/>
            </a:pPr>
            <a:r>
              <a:rPr lang="en-US" dirty="0"/>
              <a:t>Okay so why does it matter for aging? I will mention that in a little bit.</a:t>
            </a:r>
          </a:p>
          <a:p>
            <a:pPr>
              <a:buFont typeface="Arial" panose="020B0604020202020204" pitchFamily="34" charset="0"/>
              <a:buChar char="•"/>
            </a:pPr>
            <a:endParaRPr lang="en-US" dirty="0"/>
          </a:p>
          <a:p>
            <a:pPr>
              <a:buFont typeface="Arial" panose="020B0604020202020204" pitchFamily="34" charset="0"/>
              <a:buChar char="•"/>
            </a:pPr>
            <a:r>
              <a:rPr lang="en-US" dirty="0"/>
              <a:t>But for now, here is an experimental setting: </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6</a:t>
            </a:fld>
            <a:endParaRPr lang="en-US" dirty="0"/>
          </a:p>
        </p:txBody>
      </p:sp>
    </p:spTree>
    <p:extLst>
      <p:ext uri="{BB962C8B-B14F-4D97-AF65-F5344CB8AC3E}">
        <p14:creationId xmlns:p14="http://schemas.microsoft.com/office/powerpoint/2010/main" val="290939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corollary is that, </a:t>
            </a:r>
            <a:r>
              <a:rPr lang="en-US" sz="1200" dirty="0">
                <a:solidFill>
                  <a:schemeClr val="tx1"/>
                </a:solidFill>
                <a:latin typeface="Avenir Book" panose="02000503020000020003" pitchFamily="2" charset="0"/>
              </a:rPr>
              <a:t>Rare events are quite challenging for LLMs.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a:t>
            </a:fld>
            <a:endParaRPr lang="en-US" dirty="0"/>
          </a:p>
        </p:txBody>
      </p:sp>
    </p:spTree>
    <p:extLst>
      <p:ext uri="{BB962C8B-B14F-4D97-AF65-F5344CB8AC3E}">
        <p14:creationId xmlns:p14="http://schemas.microsoft.com/office/powerpoint/2010/main" val="425581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buFont typeface="Arial" panose="020B0604020202020204" pitchFamily="34" charset="0"/>
              <a:buChar char="•"/>
            </a:pPr>
            <a:r>
              <a:rPr lang="en-US" dirty="0"/>
              <a:t>Data imbalance and rare events in aging research </a:t>
            </a:r>
          </a:p>
          <a:p>
            <a:pPr marL="742950" lvl="1" indent="-285750">
              <a:buFont typeface="Arial" panose="020B0604020202020204" pitchFamily="34" charset="0"/>
              <a:buChar char="•"/>
            </a:pPr>
            <a:r>
              <a:rPr lang="en-US" dirty="0"/>
              <a:t>In aging, rare event effects are very common. </a:t>
            </a:r>
          </a:p>
          <a:p>
            <a:pPr marL="1143000" lvl="2" indent="-228600">
              <a:buFont typeface="Arial" panose="020B0604020202020204" pitchFamily="34" charset="0"/>
              <a:buChar char="•"/>
            </a:pPr>
            <a:r>
              <a:rPr lang="en-US" dirty="0"/>
              <a:t>Nature is full of rare events: many disorders have a very low prevalence, which would cause unbalanced class problems in machine learning. We should be diligent in addressing the rarity through both broader data collection as well as analytical solutions. Throughout the analysis, we should pay close attention to the ramifications of such rare events, making sure training and evaluation methods are adapted accordingly.</a:t>
            </a:r>
          </a:p>
          <a:p>
            <a:pPr marL="742950" lvl="1" indent="-285750">
              <a:buFont typeface="Arial" panose="020B0604020202020204" pitchFamily="34" charset="0"/>
              <a:buChar char="•"/>
            </a:pPr>
            <a:r>
              <a:rPr lang="en-US" dirty="0"/>
              <a:t>For example, in Parkinson’s disease, mutations in GBA and LRRK2 genes are rare but with strong effects. These mutations are found more in Jewish Ashkenazi population than other ancestral populations.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8</a:t>
            </a:fld>
            <a:endParaRPr lang="en-US" dirty="0"/>
          </a:p>
        </p:txBody>
      </p:sp>
    </p:spTree>
    <p:extLst>
      <p:ext uri="{BB962C8B-B14F-4D97-AF65-F5344CB8AC3E}">
        <p14:creationId xmlns:p14="http://schemas.microsoft.com/office/powerpoint/2010/main" val="325279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buFont typeface="Arial" panose="020B0604020202020204" pitchFamily="34" charset="0"/>
              <a:buChar char="•"/>
            </a:pPr>
            <a:r>
              <a:rPr lang="en-US" dirty="0"/>
              <a:t>Data imbalance and rare events in aging research </a:t>
            </a:r>
          </a:p>
          <a:p>
            <a:pPr marL="742950" lvl="1" indent="-285750">
              <a:buFont typeface="Arial" panose="020B0604020202020204" pitchFamily="34" charset="0"/>
              <a:buChar char="•"/>
            </a:pPr>
            <a:r>
              <a:rPr lang="en-US" dirty="0"/>
              <a:t>In aging, rare event effects are very common. </a:t>
            </a:r>
          </a:p>
          <a:p>
            <a:pPr marL="1143000" lvl="2" indent="-228600">
              <a:buFont typeface="Arial" panose="020B0604020202020204" pitchFamily="34" charset="0"/>
              <a:buChar char="•"/>
            </a:pPr>
            <a:r>
              <a:rPr lang="en-US" dirty="0"/>
              <a:t>Nature is full of rare events: many disorders have a very low prevalence, which would cause unbalanced class problems in machine learning. We should be diligent in addressing the rarity through both broader data collection as well as analytical solutions. Throughout the analysis, we should pay close attention to the ramifications of such rare events, making sure training and evaluation methods are adapted accordingly.</a:t>
            </a:r>
          </a:p>
          <a:p>
            <a:pPr marL="742950" lvl="1" indent="-285750">
              <a:buFont typeface="Arial" panose="020B0604020202020204" pitchFamily="34" charset="0"/>
              <a:buChar char="•"/>
            </a:pPr>
            <a:r>
              <a:rPr lang="en-US" dirty="0"/>
              <a:t>For example, in Parkinson’s disease, mutations in GBA and LRRK2 genes are rare but with strong effects. These mutations are found more in Jewish Ashkenazi population than other ancestral populations.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a:t>
            </a:fld>
            <a:endParaRPr lang="en-US" dirty="0"/>
          </a:p>
        </p:txBody>
      </p:sp>
    </p:spTree>
    <p:extLst>
      <p:ext uri="{BB962C8B-B14F-4D97-AF65-F5344CB8AC3E}">
        <p14:creationId xmlns:p14="http://schemas.microsoft.com/office/powerpoint/2010/main" val="4165926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dirty="0"/>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8FB_DA2F07FC.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microsoft.com/office/2018/10/relationships/comments" Target="../comments/modernComment_8FC_88E671C7.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tif"/></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ataportraits.org/" TargetMode="External"/><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png"/><Relationship Id="rId18" Type="http://schemas.openxmlformats.org/officeDocument/2006/relationships/image" Target="../media/image30.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29.jpeg"/><Relationship Id="rId2" Type="http://schemas.openxmlformats.org/officeDocument/2006/relationships/notesSlide" Target="../notesSlides/notesSlide17.xml"/><Relationship Id="rId16"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7.pn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1.png"/><Relationship Id="rId18" Type="http://schemas.openxmlformats.org/officeDocument/2006/relationships/image" Target="../media/image34.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28.jpeg"/><Relationship Id="rId2" Type="http://schemas.openxmlformats.org/officeDocument/2006/relationships/notesSlide" Target="../notesSlides/notesSlide20.xml"/><Relationship Id="rId16" Type="http://schemas.openxmlformats.org/officeDocument/2006/relationships/image" Target="../media/image33.jpeg"/><Relationship Id="rId20" Type="http://schemas.openxmlformats.org/officeDocument/2006/relationships/image" Target="../media/image30.jpeg"/><Relationship Id="rId1" Type="http://schemas.openxmlformats.org/officeDocument/2006/relationships/slideLayout" Target="../slideLayouts/slideLayout4.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jpeg"/><Relationship Id="rId15" Type="http://schemas.openxmlformats.org/officeDocument/2006/relationships/image" Target="../media/image27.png"/><Relationship Id="rId10" Type="http://schemas.openxmlformats.org/officeDocument/2006/relationships/image" Target="../media/image23.jpeg"/><Relationship Id="rId19" Type="http://schemas.openxmlformats.org/officeDocument/2006/relationships/image" Target="../media/image29.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228600" y="1747762"/>
            <a:ext cx="11772900" cy="1909762"/>
          </a:xfrm>
        </p:spPr>
        <p:txBody>
          <a:bodyPr/>
          <a:lstStyle/>
          <a:p>
            <a:pPr algn="ctr"/>
            <a:r>
              <a:rPr lang="en-US" sz="4400" dirty="0"/>
              <a:t>Promise and perils of deploying LLMs </a:t>
            </a:r>
            <a:br>
              <a:rPr lang="en-US" sz="4400" dirty="0"/>
            </a:br>
            <a:r>
              <a:rPr lang="en-US" sz="4400" dirty="0"/>
              <a:t>for aging research and clinical applications</a:t>
            </a:r>
            <a:endParaRPr lang="en-US" sz="10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dirty="0"/>
              <a:t>Daniel </a:t>
            </a:r>
            <a:r>
              <a:rPr lang="en-US" dirty="0" err="1"/>
              <a:t>Khashabi</a:t>
            </a:r>
            <a:endParaRPr lang="en-US" sz="2800" dirty="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3431381" y="5249766"/>
            <a:ext cx="5329238" cy="1444932"/>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mc:Choice xmlns:p159="http://schemas.microsoft.com/office/powerpoint/2015/09/main" Requires="p159">
      <p:transition advTm="0">
        <p159:morph option="byObject"/>
      </p:transition>
    </mc:Choice>
    <mc:Fallback>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What about “scale”? </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42" name="TextBox 41">
            <a:extLst>
              <a:ext uri="{FF2B5EF4-FFF2-40B4-BE49-F238E27FC236}">
                <a16:creationId xmlns:a16="http://schemas.microsoft.com/office/drawing/2014/main" id="{CCDC7A54-C02D-F5DB-53AF-5670541F5183}"/>
              </a:ext>
            </a:extLst>
          </p:cNvPr>
          <p:cNvSpPr txBox="1"/>
          <p:nvPr/>
        </p:nvSpPr>
        <p:spPr>
          <a:xfrm>
            <a:off x="145998" y="6418240"/>
            <a:ext cx="11510085" cy="338554"/>
          </a:xfrm>
          <a:prstGeom prst="rect">
            <a:avLst/>
          </a:prstGeom>
          <a:noFill/>
        </p:spPr>
        <p:txBody>
          <a:bodyPr wrap="square">
            <a:spAutoFit/>
          </a:bodyPr>
          <a:lstStyle/>
          <a:p>
            <a:r>
              <a:rPr lang="en-US" sz="1600" dirty="0" err="1"/>
              <a:t>Mallen</a:t>
            </a:r>
            <a:r>
              <a:rPr lang="en-US" sz="1600" dirty="0"/>
              <a:t> et al. When Not to Trust Language Models: Investigating Effectiveness of Parametric and Non-Parametric Memories, </a:t>
            </a:r>
            <a:r>
              <a:rPr lang="en-US" sz="1600" i="1" dirty="0"/>
              <a:t>ACL </a:t>
            </a:r>
            <a:r>
              <a:rPr lang="en-US" sz="1600" dirty="0"/>
              <a:t>2023</a:t>
            </a:r>
          </a:p>
        </p:txBody>
      </p:sp>
      <p:pic>
        <p:nvPicPr>
          <p:cNvPr id="7" name="Image" descr="Image">
            <a:extLst>
              <a:ext uri="{FF2B5EF4-FFF2-40B4-BE49-F238E27FC236}">
                <a16:creationId xmlns:a16="http://schemas.microsoft.com/office/drawing/2014/main" id="{ED2B4F71-B2C7-AAEE-4BA4-CD8772C34087}"/>
              </a:ext>
            </a:extLst>
          </p:cNvPr>
          <p:cNvPicPr>
            <a:picLocks noChangeAspect="1"/>
          </p:cNvPicPr>
          <p:nvPr/>
        </p:nvPicPr>
        <p:blipFill>
          <a:blip r:embed="rId3"/>
          <a:stretch>
            <a:fillRect/>
          </a:stretch>
        </p:blipFill>
        <p:spPr>
          <a:xfrm>
            <a:off x="3114952" y="1112456"/>
            <a:ext cx="6012975" cy="3801031"/>
          </a:xfrm>
          <a:prstGeom prst="rect">
            <a:avLst/>
          </a:prstGeom>
          <a:ln w="12700">
            <a:miter lim="400000"/>
          </a:ln>
        </p:spPr>
      </p:pic>
      <p:pic>
        <p:nvPicPr>
          <p:cNvPr id="8" name="Line Line" descr="Line Line">
            <a:extLst>
              <a:ext uri="{FF2B5EF4-FFF2-40B4-BE49-F238E27FC236}">
                <a16:creationId xmlns:a16="http://schemas.microsoft.com/office/drawing/2014/main" id="{E1C0077F-1921-2F82-3BCD-ED63691ACF6C}"/>
              </a:ext>
            </a:extLst>
          </p:cNvPr>
          <p:cNvPicPr>
            <a:picLocks/>
          </p:cNvPicPr>
          <p:nvPr/>
        </p:nvPicPr>
        <p:blipFill>
          <a:blip r:embed="rId4"/>
          <a:stretch>
            <a:fillRect/>
          </a:stretch>
        </p:blipFill>
        <p:spPr>
          <a:xfrm rot="8100000">
            <a:off x="6123518" y="3440401"/>
            <a:ext cx="481062" cy="259472"/>
          </a:xfrm>
          <a:prstGeom prst="rect">
            <a:avLst/>
          </a:prstGeom>
        </p:spPr>
      </p:pic>
      <p:sp>
        <p:nvSpPr>
          <p:cNvPr id="9" name="slope ≈ 0">
            <a:extLst>
              <a:ext uri="{FF2B5EF4-FFF2-40B4-BE49-F238E27FC236}">
                <a16:creationId xmlns:a16="http://schemas.microsoft.com/office/drawing/2014/main" id="{21D159EC-CABC-DC91-EFBD-F5F6A1D73FE3}"/>
              </a:ext>
            </a:extLst>
          </p:cNvPr>
          <p:cNvSpPr txBox="1"/>
          <p:nvPr/>
        </p:nvSpPr>
        <p:spPr>
          <a:xfrm>
            <a:off x="6102230" y="2905214"/>
            <a:ext cx="1834982"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defTabSz="457200">
              <a:defRPr sz="4500">
                <a:solidFill>
                  <a:schemeClr val="accent5">
                    <a:hueOff val="-82419"/>
                    <a:satOff val="-9513"/>
                    <a:lumOff val="-16343"/>
                  </a:schemeClr>
                </a:solidFill>
                <a:latin typeface="Arial Black"/>
                <a:ea typeface="Arial Black"/>
                <a:cs typeface="Arial Black"/>
                <a:sym typeface="Arial Black"/>
              </a:defRPr>
            </a:lvl1pPr>
          </a:lstStyle>
          <a:p>
            <a:pPr>
              <a:defRPr>
                <a:solidFill>
                  <a:schemeClr val="accent1">
                    <a:lumOff val="-13575"/>
                  </a:schemeClr>
                </a:solidFill>
              </a:defRPr>
            </a:pPr>
            <a:r>
              <a:rPr sz="2800" dirty="0">
                <a:solidFill>
                  <a:srgbClr val="FF0000"/>
                </a:solidFill>
                <a:latin typeface="Corbel" panose="020B0503020204020204" pitchFamily="34" charset="0"/>
              </a:rPr>
              <a:t>slope ≈ 0</a:t>
            </a:r>
          </a:p>
        </p:txBody>
      </p:sp>
      <p:sp>
        <p:nvSpPr>
          <p:cNvPr id="11" name="TextBox 10">
            <a:extLst>
              <a:ext uri="{FF2B5EF4-FFF2-40B4-BE49-F238E27FC236}">
                <a16:creationId xmlns:a16="http://schemas.microsoft.com/office/drawing/2014/main" id="{1742DC23-967C-E4DA-3BF8-4B60AEADBC23}"/>
              </a:ext>
            </a:extLst>
          </p:cNvPr>
          <p:cNvSpPr txBox="1"/>
          <p:nvPr/>
        </p:nvSpPr>
        <p:spPr>
          <a:xfrm>
            <a:off x="3316174" y="4763738"/>
            <a:ext cx="1038323" cy="769441"/>
          </a:xfrm>
          <a:prstGeom prst="rect">
            <a:avLst/>
          </a:prstGeom>
          <a:noFill/>
        </p:spPr>
        <p:txBody>
          <a:bodyPr wrap="square">
            <a:spAutoFit/>
          </a:bodyPr>
          <a:lstStyle/>
          <a:p>
            <a:r>
              <a:rPr lang="en-US" sz="4400" dirty="0"/>
              <a:t>🤖</a:t>
            </a:r>
            <a:endParaRPr lang="en-US" sz="3600" dirty="0"/>
          </a:p>
        </p:txBody>
      </p:sp>
      <p:pic>
        <p:nvPicPr>
          <p:cNvPr id="12" name="Line Line" descr="Line Line">
            <a:extLst>
              <a:ext uri="{FF2B5EF4-FFF2-40B4-BE49-F238E27FC236}">
                <a16:creationId xmlns:a16="http://schemas.microsoft.com/office/drawing/2014/main" id="{7E020FDD-EFA8-BDAF-304F-C5BD87BE1CE4}"/>
              </a:ext>
            </a:extLst>
          </p:cNvPr>
          <p:cNvPicPr>
            <a:picLocks/>
          </p:cNvPicPr>
          <p:nvPr/>
        </p:nvPicPr>
        <p:blipFill>
          <a:blip r:embed="rId4"/>
          <a:stretch>
            <a:fillRect/>
          </a:stretch>
        </p:blipFill>
        <p:spPr>
          <a:xfrm rot="18305776">
            <a:off x="3727965" y="4507517"/>
            <a:ext cx="481062" cy="259472"/>
          </a:xfrm>
          <a:prstGeom prst="rect">
            <a:avLst/>
          </a:prstGeom>
        </p:spPr>
      </p:pic>
      <p:sp>
        <p:nvSpPr>
          <p:cNvPr id="13" name="TextBox 12">
            <a:extLst>
              <a:ext uri="{FF2B5EF4-FFF2-40B4-BE49-F238E27FC236}">
                <a16:creationId xmlns:a16="http://schemas.microsoft.com/office/drawing/2014/main" id="{6DEBB501-6AAE-88F7-FED3-CBC369F0F54A}"/>
              </a:ext>
            </a:extLst>
          </p:cNvPr>
          <p:cNvSpPr txBox="1"/>
          <p:nvPr/>
        </p:nvSpPr>
        <p:spPr>
          <a:xfrm>
            <a:off x="8089604" y="3648047"/>
            <a:ext cx="1038323" cy="3770263"/>
          </a:xfrm>
          <a:prstGeom prst="rect">
            <a:avLst/>
          </a:prstGeom>
          <a:noFill/>
        </p:spPr>
        <p:txBody>
          <a:bodyPr wrap="square">
            <a:spAutoFit/>
          </a:bodyPr>
          <a:lstStyle/>
          <a:p>
            <a:r>
              <a:rPr lang="en-US" sz="23900" dirty="0"/>
              <a:t>🤖</a:t>
            </a:r>
            <a:endParaRPr lang="en-US" sz="16600" dirty="0"/>
          </a:p>
        </p:txBody>
      </p:sp>
      <p:pic>
        <p:nvPicPr>
          <p:cNvPr id="14" name="Line Line" descr="Line Line">
            <a:extLst>
              <a:ext uri="{FF2B5EF4-FFF2-40B4-BE49-F238E27FC236}">
                <a16:creationId xmlns:a16="http://schemas.microsoft.com/office/drawing/2014/main" id="{28B6C5BC-BE9F-06FA-7CD2-BDEA31F8C5B6}"/>
              </a:ext>
            </a:extLst>
          </p:cNvPr>
          <p:cNvPicPr>
            <a:picLocks/>
          </p:cNvPicPr>
          <p:nvPr/>
        </p:nvPicPr>
        <p:blipFill>
          <a:blip r:embed="rId4"/>
          <a:stretch>
            <a:fillRect/>
          </a:stretch>
        </p:blipFill>
        <p:spPr>
          <a:xfrm rot="13689550">
            <a:off x="7692441" y="4518869"/>
            <a:ext cx="481062" cy="259472"/>
          </a:xfrm>
          <a:prstGeom prst="rect">
            <a:avLst/>
          </a:prstGeom>
        </p:spPr>
      </p:pic>
      <p:sp>
        <p:nvSpPr>
          <p:cNvPr id="15" name="Rounded Rectangle 14">
            <a:extLst>
              <a:ext uri="{FF2B5EF4-FFF2-40B4-BE49-F238E27FC236}">
                <a16:creationId xmlns:a16="http://schemas.microsoft.com/office/drawing/2014/main" id="{2334B6C2-E80D-7E57-C293-830C90CED798}"/>
              </a:ext>
            </a:extLst>
          </p:cNvPr>
          <p:cNvSpPr/>
          <p:nvPr/>
        </p:nvSpPr>
        <p:spPr>
          <a:xfrm>
            <a:off x="822960" y="5159562"/>
            <a:ext cx="10740364" cy="1041083"/>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Scaling models leads to </a:t>
            </a:r>
            <a:r>
              <a:rPr lang="en-US" sz="3600" dirty="0">
                <a:solidFill>
                  <a:srgbClr val="C00000"/>
                </a:solidFill>
                <a:latin typeface="Avenir Book" panose="02000503020000020003" pitchFamily="2" charset="0"/>
              </a:rPr>
              <a:t>little </a:t>
            </a:r>
            <a:r>
              <a:rPr lang="en-US" sz="3600" dirty="0">
                <a:solidFill>
                  <a:schemeClr val="tx1"/>
                </a:solidFill>
                <a:latin typeface="Avenir Book" panose="02000503020000020003" pitchFamily="2" charset="0"/>
              </a:rPr>
              <a:t>gains for </a:t>
            </a:r>
            <a:r>
              <a:rPr lang="en-US" sz="3600" dirty="0">
                <a:solidFill>
                  <a:srgbClr val="C00000"/>
                </a:solidFill>
                <a:latin typeface="Avenir Book" panose="02000503020000020003" pitchFamily="2" charset="0"/>
              </a:rPr>
              <a:t>rare </a:t>
            </a:r>
            <a:r>
              <a:rPr lang="en-US" sz="3600" dirty="0">
                <a:solidFill>
                  <a:schemeClr val="tx1"/>
                </a:solidFill>
                <a:latin typeface="Avenir Book" panose="02000503020000020003" pitchFamily="2" charset="0"/>
              </a:rPr>
              <a:t>events. </a:t>
            </a:r>
          </a:p>
        </p:txBody>
      </p:sp>
    </p:spTree>
    <p:extLst>
      <p:ext uri="{BB962C8B-B14F-4D97-AF65-F5344CB8AC3E}">
        <p14:creationId xmlns:p14="http://schemas.microsoft.com/office/powerpoint/2010/main" val="251871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9" presetClass="entr" fill="hold" grpId="0" nodeType="withEffect">
                                  <p:stCondLst>
                                    <p:cond delay="0"/>
                                  </p:stCondLst>
                                  <p:iterate>
                                    <p:tmAbs val="0"/>
                                  </p:iterate>
                                  <p:childTnLst>
                                    <p:set>
                                      <p:cBhvr>
                                        <p:cTn id="9" fill="hold"/>
                                        <p:tgtEl>
                                          <p:spTgt spid="12"/>
                                        </p:tgtEl>
                                        <p:attrNameLst>
                                          <p:attrName>style.visibility</p:attrName>
                                        </p:attrNameLst>
                                      </p:cBhvr>
                                      <p:to>
                                        <p:strVal val="visible"/>
                                      </p:to>
                                    </p:set>
                                    <p:animEffect transition="in" filter="dissolv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14"/>
                                        </p:tgtEl>
                                        <p:attrNameLst>
                                          <p:attrName>style.visibility</p:attrName>
                                        </p:attrNameLst>
                                      </p:cBhvr>
                                      <p:to>
                                        <p:strVal val="visible"/>
                                      </p:to>
                                    </p:set>
                                    <p:animEffect transition="in" filter="dissolve">
                                      <p:cBhvr>
                                        <p:cTn id="15" dur="10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9"/>
                                        </p:tgtEl>
                                        <p:attrNameLst>
                                          <p:attrName>style.visibility</p:attrName>
                                        </p:attrNameLst>
                                      </p:cBhvr>
                                      <p:to>
                                        <p:strVal val="visible"/>
                                      </p:to>
                                    </p:set>
                                  </p:childTnLst>
                                </p:cTn>
                              </p:par>
                              <p:par>
                                <p:cTn id="23" presetID="9" presetClass="entr" fill="hold" grpId="0" nodeType="withEffect">
                                  <p:stCondLst>
                                    <p:cond delay="0"/>
                                  </p:stCondLst>
                                  <p:iterate>
                                    <p:tmAbs val="0"/>
                                  </p:iterate>
                                  <p:childTnLst>
                                    <p:set>
                                      <p:cBhvr>
                                        <p:cTn id="24" fill="hold"/>
                                        <p:tgtEl>
                                          <p:spTgt spid="8"/>
                                        </p:tgtEl>
                                        <p:attrNameLst>
                                          <p:attrName>style.visibility</p:attrName>
                                        </p:attrNameLst>
                                      </p:cBhvr>
                                      <p:to>
                                        <p:strVal val="visible"/>
                                      </p:to>
                                    </p:set>
                                    <p:animEffect transition="in" filter="dissolve">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1" grpId="0"/>
      <p:bldP spid="12" grpId="0" animBg="1" advAuto="0"/>
      <p:bldP spid="13" grpId="0"/>
      <p:bldP spid="14" grpId="0" animBg="1" advAuto="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pPr algn="l"/>
            <a:r>
              <a:rPr lang="en-US" dirty="0"/>
              <a:t>   Summary thus far </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p:txBody>
          <a:bodyPr/>
          <a:lstStyle/>
          <a:p>
            <a:endParaRPr lang="en-US" dirty="0"/>
          </a:p>
          <a:p>
            <a:r>
              <a:rPr lang="en-US" dirty="0"/>
              <a:t>Aging research involves </a:t>
            </a:r>
            <a:r>
              <a:rPr lang="en-US" dirty="0">
                <a:solidFill>
                  <a:srgbClr val="C00000"/>
                </a:solidFill>
              </a:rPr>
              <a:t>rare events</a:t>
            </a:r>
            <a:r>
              <a:rPr lang="en-US" dirty="0"/>
              <a:t>. </a:t>
            </a:r>
          </a:p>
          <a:p>
            <a:pPr lvl="1"/>
            <a:r>
              <a:rPr lang="en-US" dirty="0"/>
              <a:t>Gene mutations vs. PD</a:t>
            </a:r>
          </a:p>
          <a:p>
            <a:pPr lvl="1"/>
            <a:r>
              <a:rPr lang="en-US" dirty="0"/>
              <a:t>Funding gaps and biases</a:t>
            </a:r>
          </a:p>
          <a:p>
            <a:pPr marL="0" indent="0">
              <a:buNone/>
            </a:pPr>
            <a:endParaRPr lang="en-US" dirty="0"/>
          </a:p>
          <a:p>
            <a:r>
              <a:rPr lang="en-US" dirty="0"/>
              <a:t>LLM quality is strongly correlated </a:t>
            </a:r>
            <a:br>
              <a:rPr lang="en-US" dirty="0"/>
            </a:br>
            <a:r>
              <a:rPr lang="en-US" dirty="0"/>
              <a:t>with </a:t>
            </a:r>
            <a:r>
              <a:rPr lang="en-US" dirty="0">
                <a:solidFill>
                  <a:srgbClr val="C00000"/>
                </a:solidFill>
              </a:rPr>
              <a:t>popularity</a:t>
            </a:r>
            <a:r>
              <a:rPr lang="en-US" dirty="0"/>
              <a:t> of data.</a:t>
            </a:r>
          </a:p>
          <a:p>
            <a:pPr lvl="1"/>
            <a:r>
              <a:rPr lang="en-US" dirty="0"/>
              <a:t>Note, ”popularity” is </a:t>
            </a:r>
            <a:r>
              <a:rPr lang="en-US" dirty="0">
                <a:solidFill>
                  <a:srgbClr val="C00000"/>
                </a:solidFill>
              </a:rPr>
              <a:t>not </a:t>
            </a:r>
            <a:r>
              <a:rPr lang="en-US" dirty="0"/>
              <a:t>an </a:t>
            </a:r>
            <a:br>
              <a:rPr lang="en-US" dirty="0"/>
            </a:br>
            <a:r>
              <a:rPr lang="en-US" dirty="0"/>
              <a:t>easily-quantifiable measure. </a:t>
            </a:r>
          </a:p>
          <a:p>
            <a:pPr marL="0" indent="0">
              <a:buNone/>
            </a:pPr>
            <a:endParaRPr lang="en-US" dirty="0"/>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5" name="TextBox 4">
            <a:extLst>
              <a:ext uri="{FF2B5EF4-FFF2-40B4-BE49-F238E27FC236}">
                <a16:creationId xmlns:a16="http://schemas.microsoft.com/office/drawing/2014/main" id="{182A5BF6-983C-D4BE-C31D-8518C2246EE8}"/>
              </a:ext>
            </a:extLst>
          </p:cNvPr>
          <p:cNvSpPr txBox="1"/>
          <p:nvPr/>
        </p:nvSpPr>
        <p:spPr>
          <a:xfrm>
            <a:off x="8094597" y="232669"/>
            <a:ext cx="1038323" cy="1569660"/>
          </a:xfrm>
          <a:prstGeom prst="rect">
            <a:avLst/>
          </a:prstGeom>
          <a:noFill/>
        </p:spPr>
        <p:txBody>
          <a:bodyPr wrap="square">
            <a:spAutoFit/>
          </a:bodyPr>
          <a:lstStyle/>
          <a:p>
            <a:r>
              <a:rPr lang="en-US" sz="9600" dirty="0"/>
              <a:t>🤖</a:t>
            </a:r>
            <a:endParaRPr lang="en-US" sz="8000" dirty="0"/>
          </a:p>
        </p:txBody>
      </p:sp>
      <p:sp>
        <p:nvSpPr>
          <p:cNvPr id="6" name="Up-Down Arrow 5">
            <a:extLst>
              <a:ext uri="{FF2B5EF4-FFF2-40B4-BE49-F238E27FC236}">
                <a16:creationId xmlns:a16="http://schemas.microsoft.com/office/drawing/2014/main" id="{7FEF3418-D21D-9516-FFF7-96FF6E161BC0}"/>
              </a:ext>
            </a:extLst>
          </p:cNvPr>
          <p:cNvSpPr/>
          <p:nvPr/>
        </p:nvSpPr>
        <p:spPr>
          <a:xfrm rot="16200000">
            <a:off x="9722040" y="344787"/>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Senior man in wheelchair on a white background Vector Image">
            <a:extLst>
              <a:ext uri="{FF2B5EF4-FFF2-40B4-BE49-F238E27FC236}">
                <a16:creationId xmlns:a16="http://schemas.microsoft.com/office/drawing/2014/main" id="{FEF4FC88-E361-40EB-C665-95011D06AD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45" t="10867" r="10959" b="14520"/>
          <a:stretch/>
        </p:blipFill>
        <p:spPr bwMode="auto">
          <a:xfrm>
            <a:off x="11408398" y="516549"/>
            <a:ext cx="551276" cy="71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2023 Revenue Cycle KPIs for Medical Billing Challenges">
            <a:extLst>
              <a:ext uri="{FF2B5EF4-FFF2-40B4-BE49-F238E27FC236}">
                <a16:creationId xmlns:a16="http://schemas.microsoft.com/office/drawing/2014/main" id="{5E0D1EE9-72E3-65E2-04DF-E3CF7EBB5A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05" t="16348" r="25906" b="15665"/>
          <a:stretch/>
        </p:blipFill>
        <p:spPr bwMode="auto">
          <a:xfrm>
            <a:off x="10595793" y="100346"/>
            <a:ext cx="911771" cy="7985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EE10A14-4F18-8655-6A78-5A6C1054F561}"/>
              </a:ext>
            </a:extLst>
          </p:cNvPr>
          <p:cNvGrpSpPr/>
          <p:nvPr/>
        </p:nvGrpSpPr>
        <p:grpSpPr>
          <a:xfrm>
            <a:off x="7225259" y="1714976"/>
            <a:ext cx="4662515" cy="3966295"/>
            <a:chOff x="5875389" y="710882"/>
            <a:chExt cx="6139950" cy="4967778"/>
          </a:xfrm>
        </p:grpSpPr>
        <p:pic>
          <p:nvPicPr>
            <p:cNvPr id="9" name="Content Placeholder 6" descr="A diagram of a person's dna&#10;&#10;Description automatically generated">
              <a:extLst>
                <a:ext uri="{FF2B5EF4-FFF2-40B4-BE49-F238E27FC236}">
                  <a16:creationId xmlns:a16="http://schemas.microsoft.com/office/drawing/2014/main" id="{B97F2D45-6858-DEC6-A424-9F8BBDFFE1D2}"/>
                </a:ext>
              </a:extLst>
            </p:cNvPr>
            <p:cNvPicPr>
              <a:picLocks noChangeAspect="1"/>
            </p:cNvPicPr>
            <p:nvPr/>
          </p:nvPicPr>
          <p:blipFill>
            <a:blip r:embed="rId6"/>
            <a:stretch>
              <a:fillRect/>
            </a:stretch>
          </p:blipFill>
          <p:spPr bwMode="auto">
            <a:xfrm>
              <a:off x="5875389" y="710882"/>
              <a:ext cx="6139950" cy="4967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FB80CF08-355D-642B-4092-AC666B3F305A}"/>
                </a:ext>
              </a:extLst>
            </p:cNvPr>
            <p:cNvSpPr/>
            <p:nvPr/>
          </p:nvSpPr>
          <p:spPr>
            <a:xfrm>
              <a:off x="8352023" y="754513"/>
              <a:ext cx="3101420" cy="886120"/>
            </a:xfrm>
            <a:prstGeom prst="wedgeRoundRectCallout">
              <a:avLst>
                <a:gd name="adj1" fmla="val -55787"/>
                <a:gd name="adj2" fmla="val 26330"/>
                <a:gd name="adj3" fmla="val 16667"/>
              </a:avLst>
            </a:prstGeom>
            <a:solidFill>
              <a:srgbClr val="92D050">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Rare</a:t>
              </a:r>
              <a:r>
                <a:rPr lang="en-US" dirty="0"/>
                <a:t> </a:t>
              </a:r>
              <a:r>
                <a:rPr lang="en-US" dirty="0">
                  <a:solidFill>
                    <a:schemeClr val="tx1"/>
                  </a:solidFill>
                </a:rPr>
                <a:t>gene mutations </a:t>
              </a:r>
              <a:br>
                <a:rPr lang="en-US" dirty="0">
                  <a:solidFill>
                    <a:schemeClr val="tx1"/>
                  </a:solidFill>
                </a:rPr>
              </a:br>
              <a:r>
                <a:rPr lang="en-US" dirty="0">
                  <a:solidFill>
                    <a:schemeClr val="tx1"/>
                  </a:solidFill>
                </a:rPr>
                <a:t>can have </a:t>
              </a:r>
              <a:r>
                <a:rPr lang="en-US" dirty="0">
                  <a:solidFill>
                    <a:srgbClr val="C00000"/>
                  </a:solidFill>
                </a:rPr>
                <a:t>strong</a:t>
              </a:r>
              <a:r>
                <a:rPr lang="en-US" dirty="0"/>
                <a:t> </a:t>
              </a:r>
              <a:r>
                <a:rPr lang="en-US" dirty="0">
                  <a:solidFill>
                    <a:schemeClr val="tx1"/>
                  </a:solidFill>
                </a:rPr>
                <a:t>effect </a:t>
              </a:r>
            </a:p>
          </p:txBody>
        </p:sp>
      </p:grpSp>
    </p:spTree>
    <p:extLst>
      <p:ext uri="{BB962C8B-B14F-4D97-AF65-F5344CB8AC3E}">
        <p14:creationId xmlns:p14="http://schemas.microsoft.com/office/powerpoint/2010/main" val="366051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dirty="0"/>
              <a:t>Augmenting LLMs with relevant context </a:t>
            </a:r>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pic>
        <p:nvPicPr>
          <p:cNvPr id="27" name="Image" descr="Image">
            <a:extLst>
              <a:ext uri="{FF2B5EF4-FFF2-40B4-BE49-F238E27FC236}">
                <a16:creationId xmlns:a16="http://schemas.microsoft.com/office/drawing/2014/main" id="{673D7D15-7FCD-44A1-279E-643F665EDEB4}"/>
              </a:ext>
            </a:extLst>
          </p:cNvPr>
          <p:cNvPicPr>
            <a:picLocks noChangeAspect="1"/>
          </p:cNvPicPr>
          <p:nvPr/>
        </p:nvPicPr>
        <p:blipFill>
          <a:blip r:embed="rId4"/>
          <a:stretch>
            <a:fillRect/>
          </a:stretch>
        </p:blipFill>
        <p:spPr>
          <a:xfrm>
            <a:off x="2372820" y="4017728"/>
            <a:ext cx="702490" cy="702490"/>
          </a:xfrm>
          <a:prstGeom prst="rect">
            <a:avLst/>
          </a:prstGeom>
          <a:ln w="12700" cap="flat">
            <a:noFill/>
            <a:miter lim="400000"/>
          </a:ln>
          <a:effectLst/>
        </p:spPr>
      </p:pic>
      <p:pic>
        <p:nvPicPr>
          <p:cNvPr id="28" name="Image" descr="Image">
            <a:extLst>
              <a:ext uri="{FF2B5EF4-FFF2-40B4-BE49-F238E27FC236}">
                <a16:creationId xmlns:a16="http://schemas.microsoft.com/office/drawing/2014/main" id="{E3578D81-AABA-5F1F-802C-F0B6B808D955}"/>
              </a:ext>
            </a:extLst>
          </p:cNvPr>
          <p:cNvPicPr>
            <a:picLocks noChangeAspect="1"/>
          </p:cNvPicPr>
          <p:nvPr/>
        </p:nvPicPr>
        <p:blipFill>
          <a:blip r:embed="rId4"/>
          <a:stretch>
            <a:fillRect/>
          </a:stretch>
        </p:blipFill>
        <p:spPr>
          <a:xfrm>
            <a:off x="2523043" y="4146315"/>
            <a:ext cx="702490" cy="702490"/>
          </a:xfrm>
          <a:prstGeom prst="rect">
            <a:avLst/>
          </a:prstGeom>
          <a:ln w="12700" cap="flat">
            <a:noFill/>
            <a:miter lim="400000"/>
          </a:ln>
          <a:effectLst/>
        </p:spPr>
      </p:pic>
      <p:sp>
        <p:nvSpPr>
          <p:cNvPr id="32" name="TextBox 31">
            <a:extLst>
              <a:ext uri="{FF2B5EF4-FFF2-40B4-BE49-F238E27FC236}">
                <a16:creationId xmlns:a16="http://schemas.microsoft.com/office/drawing/2014/main" id="{18C0B9F1-51F5-3072-0E0D-00BBC5B34ACA}"/>
              </a:ext>
            </a:extLst>
          </p:cNvPr>
          <p:cNvSpPr txBox="1"/>
          <p:nvPr/>
        </p:nvSpPr>
        <p:spPr>
          <a:xfrm>
            <a:off x="2048392" y="2158886"/>
            <a:ext cx="1038323" cy="1569660"/>
          </a:xfrm>
          <a:prstGeom prst="rect">
            <a:avLst/>
          </a:prstGeom>
          <a:noFill/>
        </p:spPr>
        <p:txBody>
          <a:bodyPr wrap="square">
            <a:spAutoFit/>
          </a:bodyPr>
          <a:lstStyle/>
          <a:p>
            <a:r>
              <a:rPr lang="en-US" sz="9600" dirty="0"/>
              <a:t>🤖</a:t>
            </a:r>
            <a:endParaRPr lang="en-US" sz="8000" dirty="0"/>
          </a:p>
        </p:txBody>
      </p:sp>
      <p:sp>
        <p:nvSpPr>
          <p:cNvPr id="33" name="Down Arrow 32">
            <a:extLst>
              <a:ext uri="{FF2B5EF4-FFF2-40B4-BE49-F238E27FC236}">
                <a16:creationId xmlns:a16="http://schemas.microsoft.com/office/drawing/2014/main" id="{BEBA062C-12B4-380C-355B-B9A6F23D361F}"/>
              </a:ext>
            </a:extLst>
          </p:cNvPr>
          <p:cNvSpPr/>
          <p:nvPr/>
        </p:nvSpPr>
        <p:spPr>
          <a:xfrm rot="10800000">
            <a:off x="2523044" y="3279145"/>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22471594-31A4-0A27-D445-08A299FD23D3}"/>
              </a:ext>
            </a:extLst>
          </p:cNvPr>
          <p:cNvSpPr/>
          <p:nvPr/>
        </p:nvSpPr>
        <p:spPr>
          <a:xfrm rot="16200000">
            <a:off x="1464791" y="2465855"/>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Q: Who was the director of The White Suit?">
            <a:extLst>
              <a:ext uri="{FF2B5EF4-FFF2-40B4-BE49-F238E27FC236}">
                <a16:creationId xmlns:a16="http://schemas.microsoft.com/office/drawing/2014/main" id="{225D65EF-C0B3-8F76-6715-40581941E168}"/>
              </a:ext>
            </a:extLst>
          </p:cNvPr>
          <p:cNvSpPr txBox="1"/>
          <p:nvPr/>
        </p:nvSpPr>
        <p:spPr>
          <a:xfrm>
            <a:off x="524982" y="2601847"/>
            <a:ext cx="81368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sz="1850" dirty="0"/>
              <a:t>Q</a:t>
            </a:r>
            <a:r>
              <a:rPr lang="en-US" sz="1850" dirty="0"/>
              <a:t>uery</a:t>
            </a:r>
            <a:endParaRPr sz="1850" dirty="0"/>
          </a:p>
        </p:txBody>
      </p:sp>
      <p:cxnSp>
        <p:nvCxnSpPr>
          <p:cNvPr id="39" name="Curved Connector 38">
            <a:extLst>
              <a:ext uri="{FF2B5EF4-FFF2-40B4-BE49-F238E27FC236}">
                <a16:creationId xmlns:a16="http://schemas.microsoft.com/office/drawing/2014/main" id="{233A95A1-189F-E496-96B5-7330708EA361}"/>
              </a:ext>
            </a:extLst>
          </p:cNvPr>
          <p:cNvCxnSpPr>
            <a:cxnSpLocks/>
            <a:stCxn id="35" idx="2"/>
            <a:endCxn id="27" idx="1"/>
          </p:cNvCxnSpPr>
          <p:nvPr/>
        </p:nvCxnSpPr>
        <p:spPr>
          <a:xfrm rot="16200000" flipH="1">
            <a:off x="936755" y="2932907"/>
            <a:ext cx="1431137" cy="1440993"/>
          </a:xfrm>
          <a:prstGeom prst="curvedConnector2">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Cloud Callout 40">
            <a:extLst>
              <a:ext uri="{FF2B5EF4-FFF2-40B4-BE49-F238E27FC236}">
                <a16:creationId xmlns:a16="http://schemas.microsoft.com/office/drawing/2014/main" id="{A42631A3-EC34-89FC-F6B1-DA784AE17AEE}"/>
              </a:ext>
            </a:extLst>
          </p:cNvPr>
          <p:cNvSpPr/>
          <p:nvPr/>
        </p:nvSpPr>
        <p:spPr>
          <a:xfrm>
            <a:off x="647544" y="3601351"/>
            <a:ext cx="1422400" cy="785841"/>
          </a:xfrm>
          <a:prstGeom prst="cloudCallout">
            <a:avLst>
              <a:gd name="adj1" fmla="val -35119"/>
              <a:gd name="adj2" fmla="val 30177"/>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dirty="0">
                <a:solidFill>
                  <a:schemeClr val="tx1"/>
                </a:solidFill>
              </a:rPr>
              <a:t>internet</a:t>
            </a:r>
          </a:p>
        </p:txBody>
      </p:sp>
      <p:sp>
        <p:nvSpPr>
          <p:cNvPr id="42" name="Down Arrow 41">
            <a:extLst>
              <a:ext uri="{FF2B5EF4-FFF2-40B4-BE49-F238E27FC236}">
                <a16:creationId xmlns:a16="http://schemas.microsoft.com/office/drawing/2014/main" id="{5E556069-1C94-8281-561A-BB3F011C344E}"/>
              </a:ext>
            </a:extLst>
          </p:cNvPr>
          <p:cNvSpPr/>
          <p:nvPr/>
        </p:nvSpPr>
        <p:spPr>
          <a:xfrm rot="16200000">
            <a:off x="3493447" y="2473848"/>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Q: Who was the director of The White Suit?">
            <a:extLst>
              <a:ext uri="{FF2B5EF4-FFF2-40B4-BE49-F238E27FC236}">
                <a16:creationId xmlns:a16="http://schemas.microsoft.com/office/drawing/2014/main" id="{3935C830-22C1-12CB-01C6-72B0A2DDBE96}"/>
              </a:ext>
            </a:extLst>
          </p:cNvPr>
          <p:cNvSpPr txBox="1"/>
          <p:nvPr/>
        </p:nvSpPr>
        <p:spPr>
          <a:xfrm>
            <a:off x="4104805" y="2613008"/>
            <a:ext cx="1532048"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1850" dirty="0"/>
              <a:t>Response</a:t>
            </a:r>
            <a:endParaRPr sz="1850" dirty="0"/>
          </a:p>
        </p:txBody>
      </p:sp>
      <p:sp>
        <p:nvSpPr>
          <p:cNvPr id="44" name="1 Gautier Izacard et al., “Unsupervised Dense Information Retrieval with Contrastive Learning” (2022)">
            <a:extLst>
              <a:ext uri="{FF2B5EF4-FFF2-40B4-BE49-F238E27FC236}">
                <a16:creationId xmlns:a16="http://schemas.microsoft.com/office/drawing/2014/main" id="{62B41183-2F56-EC44-8E90-E5FDE346B7D9}"/>
              </a:ext>
            </a:extLst>
          </p:cNvPr>
          <p:cNvSpPr txBox="1"/>
          <p:nvPr/>
        </p:nvSpPr>
        <p:spPr>
          <a:xfrm>
            <a:off x="1952304" y="6512800"/>
            <a:ext cx="8029442"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228600">
              <a:defRPr sz="2800">
                <a:solidFill>
                  <a:srgbClr val="000000"/>
                </a:solidFill>
                <a:latin typeface="Arial"/>
                <a:ea typeface="Arial"/>
                <a:cs typeface="Arial"/>
                <a:sym typeface="Arial"/>
              </a:defRPr>
            </a:pPr>
            <a:r>
              <a:rPr sz="1400" dirty="0">
                <a:solidFill>
                  <a:schemeClr val="tx1">
                    <a:lumMod val="50000"/>
                  </a:schemeClr>
                </a:solidFill>
              </a:rPr>
              <a:t>Gautier </a:t>
            </a:r>
            <a:r>
              <a:rPr sz="1400" dirty="0" err="1">
                <a:solidFill>
                  <a:schemeClr val="tx1">
                    <a:lumMod val="50000"/>
                  </a:schemeClr>
                </a:solidFill>
              </a:rPr>
              <a:t>Izacard</a:t>
            </a:r>
            <a:r>
              <a:rPr sz="1400" dirty="0">
                <a:solidFill>
                  <a:schemeClr val="tx1">
                    <a:lumMod val="50000"/>
                  </a:schemeClr>
                </a:solidFill>
              </a:rPr>
              <a:t> et al., “Unsupervised Dense Information Retrieval with Contrastive Learning” (2022)</a:t>
            </a:r>
          </a:p>
        </p:txBody>
      </p:sp>
      <p:sp>
        <p:nvSpPr>
          <p:cNvPr id="46" name="TextBox 45">
            <a:extLst>
              <a:ext uri="{FF2B5EF4-FFF2-40B4-BE49-F238E27FC236}">
                <a16:creationId xmlns:a16="http://schemas.microsoft.com/office/drawing/2014/main" id="{8451F5FD-C24F-619B-30BB-3AB79C0DB417}"/>
              </a:ext>
            </a:extLst>
          </p:cNvPr>
          <p:cNvSpPr txBox="1"/>
          <p:nvPr/>
        </p:nvSpPr>
        <p:spPr>
          <a:xfrm>
            <a:off x="237438" y="6235360"/>
            <a:ext cx="11510085" cy="307777"/>
          </a:xfrm>
          <a:prstGeom prst="rect">
            <a:avLst/>
          </a:prstGeom>
          <a:noFill/>
        </p:spPr>
        <p:txBody>
          <a:bodyPr wrap="square">
            <a:spAutoFit/>
          </a:bodyPr>
          <a:lstStyle/>
          <a:p>
            <a:pPr algn="ctr"/>
            <a:r>
              <a:rPr lang="en-US" sz="1400" dirty="0" err="1">
                <a:solidFill>
                  <a:schemeClr val="tx1">
                    <a:lumMod val="50000"/>
                  </a:schemeClr>
                </a:solidFill>
              </a:rPr>
              <a:t>Mallen</a:t>
            </a:r>
            <a:r>
              <a:rPr lang="en-US" sz="1400" dirty="0">
                <a:solidFill>
                  <a:schemeClr val="tx1">
                    <a:lumMod val="50000"/>
                  </a:schemeClr>
                </a:solidFill>
              </a:rPr>
              <a:t> et al. When Not to Trust Language Models: Investigating Effectiveness of Parametric and Non-Parametric Memories, </a:t>
            </a:r>
            <a:r>
              <a:rPr lang="en-US" sz="1400" i="1" dirty="0">
                <a:solidFill>
                  <a:schemeClr val="tx1">
                    <a:lumMod val="50000"/>
                  </a:schemeClr>
                </a:solidFill>
              </a:rPr>
              <a:t>ACL </a:t>
            </a:r>
            <a:r>
              <a:rPr lang="en-US" sz="1400" dirty="0">
                <a:solidFill>
                  <a:schemeClr val="tx1">
                    <a:lumMod val="50000"/>
                  </a:schemeClr>
                </a:solidFill>
              </a:rPr>
              <a:t>2023</a:t>
            </a:r>
          </a:p>
        </p:txBody>
      </p:sp>
      <p:sp>
        <p:nvSpPr>
          <p:cNvPr id="50" name="Rounded Rectangle 49">
            <a:extLst>
              <a:ext uri="{FF2B5EF4-FFF2-40B4-BE49-F238E27FC236}">
                <a16:creationId xmlns:a16="http://schemas.microsoft.com/office/drawing/2014/main" id="{58CE967E-EA3A-777B-984C-4FF9FFBED074}"/>
              </a:ext>
            </a:extLst>
          </p:cNvPr>
          <p:cNvSpPr/>
          <p:nvPr/>
        </p:nvSpPr>
        <p:spPr>
          <a:xfrm>
            <a:off x="4154905" y="4982393"/>
            <a:ext cx="7620106" cy="1041083"/>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Non-parametric knowledge </a:t>
            </a:r>
            <a:r>
              <a:rPr lang="en-US" sz="2800" dirty="0">
                <a:solidFill>
                  <a:srgbClr val="C00000"/>
                </a:solidFill>
                <a:latin typeface="Avenir Book" panose="02000503020000020003" pitchFamily="2" charset="0"/>
              </a:rPr>
              <a:t>helps</a:t>
            </a:r>
            <a:r>
              <a:rPr lang="en-US" sz="2800" dirty="0">
                <a:solidFill>
                  <a:schemeClr val="tx1"/>
                </a:solidFill>
                <a:latin typeface="Avenir Book" panose="02000503020000020003" pitchFamily="2" charset="0"/>
              </a:rPr>
              <a:t> rare events, but may </a:t>
            </a:r>
            <a:r>
              <a:rPr lang="en-US" sz="2800" dirty="0">
                <a:solidFill>
                  <a:srgbClr val="C00000"/>
                </a:solidFill>
                <a:latin typeface="Avenir Book" panose="02000503020000020003" pitchFamily="2" charset="0"/>
              </a:rPr>
              <a:t>hurt</a:t>
            </a:r>
            <a:r>
              <a:rPr lang="en-US" sz="2800" dirty="0">
                <a:solidFill>
                  <a:schemeClr val="tx1"/>
                </a:solidFill>
                <a:latin typeface="Avenir Book" panose="02000503020000020003" pitchFamily="2" charset="0"/>
              </a:rPr>
              <a:t> popular phenomena.</a:t>
            </a:r>
          </a:p>
        </p:txBody>
      </p:sp>
      <p:sp>
        <p:nvSpPr>
          <p:cNvPr id="51" name="Rounded Rectangular Callout 50">
            <a:extLst>
              <a:ext uri="{FF2B5EF4-FFF2-40B4-BE49-F238E27FC236}">
                <a16:creationId xmlns:a16="http://schemas.microsoft.com/office/drawing/2014/main" id="{60A01A75-F760-7C55-FC48-CC8DEEC792DD}"/>
              </a:ext>
            </a:extLst>
          </p:cNvPr>
          <p:cNvSpPr/>
          <p:nvPr/>
        </p:nvSpPr>
        <p:spPr>
          <a:xfrm>
            <a:off x="647544" y="4880716"/>
            <a:ext cx="1954959" cy="702490"/>
          </a:xfrm>
          <a:prstGeom prst="wedgeRoundRectCallout">
            <a:avLst>
              <a:gd name="adj1" fmla="val 43359"/>
              <a:gd name="adj2" fmla="val -76861"/>
              <a:gd name="adj3" fmla="val 16667"/>
            </a:avLst>
          </a:prstGeom>
          <a:solidFill>
            <a:srgbClr val="FCFCD1">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50000"/>
                  </a:schemeClr>
                </a:solidFill>
              </a:rPr>
              <a:t>Non-parametric knowledge</a:t>
            </a:r>
          </a:p>
        </p:txBody>
      </p:sp>
      <p:pic>
        <p:nvPicPr>
          <p:cNvPr id="57" name="Content Placeholder 56" descr="A graph of a bar graph&#10;&#10;Description automatically generated with medium confidence">
            <a:extLst>
              <a:ext uri="{FF2B5EF4-FFF2-40B4-BE49-F238E27FC236}">
                <a16:creationId xmlns:a16="http://schemas.microsoft.com/office/drawing/2014/main" id="{1671D7AC-BA73-E41A-9204-FC422BCA01F4}"/>
              </a:ext>
            </a:extLst>
          </p:cNvPr>
          <p:cNvPicPr>
            <a:picLocks noGrp="1" noChangeAspect="1"/>
          </p:cNvPicPr>
          <p:nvPr>
            <p:ph idx="1"/>
          </p:nvPr>
        </p:nvPicPr>
        <p:blipFill>
          <a:blip r:embed="rId5"/>
          <a:stretch>
            <a:fillRect/>
          </a:stretch>
        </p:blipFill>
        <p:spPr>
          <a:xfrm>
            <a:off x="5047506" y="1639581"/>
            <a:ext cx="6960052" cy="3257243"/>
          </a:xfrm>
        </p:spPr>
      </p:pic>
      <p:sp>
        <p:nvSpPr>
          <p:cNvPr id="58" name="Rectangle 57">
            <a:extLst>
              <a:ext uri="{FF2B5EF4-FFF2-40B4-BE49-F238E27FC236}">
                <a16:creationId xmlns:a16="http://schemas.microsoft.com/office/drawing/2014/main" id="{276CAC4F-B1B7-36B0-5B93-69380FC4174F}"/>
              </a:ext>
            </a:extLst>
          </p:cNvPr>
          <p:cNvSpPr/>
          <p:nvPr/>
        </p:nvSpPr>
        <p:spPr>
          <a:xfrm>
            <a:off x="11334396" y="2061656"/>
            <a:ext cx="317389" cy="2155831"/>
          </a:xfrm>
          <a:prstGeom prst="rect">
            <a:avLst/>
          </a:prstGeom>
          <a:solidFill>
            <a:srgbClr val="FF7F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591E1A7-8C55-47C1-6BC1-3F14C7B50057}"/>
              </a:ext>
            </a:extLst>
          </p:cNvPr>
          <p:cNvSpPr/>
          <p:nvPr/>
        </p:nvSpPr>
        <p:spPr>
          <a:xfrm>
            <a:off x="10505391" y="2552151"/>
            <a:ext cx="317389" cy="1665336"/>
          </a:xfrm>
          <a:prstGeom prst="rect">
            <a:avLst/>
          </a:prstGeom>
          <a:solidFill>
            <a:srgbClr val="FF7F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520E1C6-59B0-4B50-DB76-4D90CDFAC6D7}"/>
              </a:ext>
            </a:extLst>
          </p:cNvPr>
          <p:cNvSpPr/>
          <p:nvPr/>
        </p:nvSpPr>
        <p:spPr>
          <a:xfrm>
            <a:off x="9676386" y="3027638"/>
            <a:ext cx="317389" cy="1187075"/>
          </a:xfrm>
          <a:prstGeom prst="rect">
            <a:avLst/>
          </a:prstGeom>
          <a:solidFill>
            <a:srgbClr val="FF7F0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B8F8123-D4A6-3854-E1E2-A7B3BC3F7147}"/>
              </a:ext>
            </a:extLst>
          </p:cNvPr>
          <p:cNvGrpSpPr/>
          <p:nvPr/>
        </p:nvGrpSpPr>
        <p:grpSpPr>
          <a:xfrm>
            <a:off x="6038628" y="3268203"/>
            <a:ext cx="2796983" cy="955336"/>
            <a:chOff x="5484001" y="3327578"/>
            <a:chExt cx="2796983" cy="955336"/>
          </a:xfrm>
        </p:grpSpPr>
        <p:sp>
          <p:nvSpPr>
            <p:cNvPr id="61" name="Rectangle 60">
              <a:extLst>
                <a:ext uri="{FF2B5EF4-FFF2-40B4-BE49-F238E27FC236}">
                  <a16:creationId xmlns:a16="http://schemas.microsoft.com/office/drawing/2014/main" id="{5E2FB04F-97B4-8DF3-61B3-12310AC62612}"/>
                </a:ext>
              </a:extLst>
            </p:cNvPr>
            <p:cNvSpPr/>
            <p:nvPr/>
          </p:nvSpPr>
          <p:spPr>
            <a:xfrm>
              <a:off x="7963595" y="3327578"/>
              <a:ext cx="317389" cy="955336"/>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FA2DA75-2E1C-A5A8-6909-A7C613FB86E9}"/>
                </a:ext>
              </a:extLst>
            </p:cNvPr>
            <p:cNvSpPr/>
            <p:nvPr/>
          </p:nvSpPr>
          <p:spPr>
            <a:xfrm>
              <a:off x="7134590" y="3676203"/>
              <a:ext cx="317389" cy="605200"/>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D584849-8D7F-2E30-CADC-7C0AF0EF4C7D}"/>
                </a:ext>
              </a:extLst>
            </p:cNvPr>
            <p:cNvSpPr/>
            <p:nvPr/>
          </p:nvSpPr>
          <p:spPr>
            <a:xfrm>
              <a:off x="6305585" y="3803903"/>
              <a:ext cx="317389" cy="476799"/>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5D64F95-95CC-419E-1436-452B131E3DE0}"/>
                </a:ext>
              </a:extLst>
            </p:cNvPr>
            <p:cNvSpPr/>
            <p:nvPr/>
          </p:nvSpPr>
          <p:spPr>
            <a:xfrm>
              <a:off x="5484001" y="3528208"/>
              <a:ext cx="317389" cy="752493"/>
            </a:xfrm>
            <a:prstGeom prst="rect">
              <a:avLst/>
            </a:prstGeom>
            <a:solidFill>
              <a:srgbClr val="1E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a16="http://schemas.microsoft.com/office/drawing/2014/main" id="{B59F3057-2417-390E-F733-0ACE359BC0CA}"/>
              </a:ext>
            </a:extLst>
          </p:cNvPr>
          <p:cNvSpPr/>
          <p:nvPr/>
        </p:nvSpPr>
        <p:spPr>
          <a:xfrm>
            <a:off x="9157139" y="1718218"/>
            <a:ext cx="166338" cy="2503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087948DD-1E34-3004-2456-D60DEF30BEAB}"/>
              </a:ext>
            </a:extLst>
          </p:cNvPr>
          <p:cNvGrpSpPr/>
          <p:nvPr/>
        </p:nvGrpSpPr>
        <p:grpSpPr>
          <a:xfrm>
            <a:off x="6202490" y="3149046"/>
            <a:ext cx="1636295" cy="595482"/>
            <a:chOff x="5647863" y="3208421"/>
            <a:chExt cx="1636295" cy="595482"/>
          </a:xfrm>
        </p:grpSpPr>
        <p:cxnSp>
          <p:nvCxnSpPr>
            <p:cNvPr id="67" name="Straight Arrow Connector 66">
              <a:extLst>
                <a:ext uri="{FF2B5EF4-FFF2-40B4-BE49-F238E27FC236}">
                  <a16:creationId xmlns:a16="http://schemas.microsoft.com/office/drawing/2014/main" id="{539586D5-B7AB-61A2-A59B-EA3E76EE7BE4}"/>
                </a:ext>
              </a:extLst>
            </p:cNvPr>
            <p:cNvCxnSpPr>
              <a:cxnSpLocks/>
            </p:cNvCxnSpPr>
            <p:nvPr/>
          </p:nvCxnSpPr>
          <p:spPr>
            <a:xfrm flipV="1">
              <a:off x="5647863" y="3208421"/>
              <a:ext cx="0" cy="299631"/>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2163C32-04A8-044C-D136-1C4F997515C7}"/>
                </a:ext>
              </a:extLst>
            </p:cNvPr>
            <p:cNvCxnSpPr>
              <a:cxnSpLocks/>
            </p:cNvCxnSpPr>
            <p:nvPr/>
          </p:nvCxnSpPr>
          <p:spPr>
            <a:xfrm flipV="1">
              <a:off x="6449968" y="3244516"/>
              <a:ext cx="0" cy="559387"/>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7BCD32F-FA3B-592F-3F4D-00EC97D7ED5F}"/>
                </a:ext>
              </a:extLst>
            </p:cNvPr>
            <p:cNvCxnSpPr>
              <a:cxnSpLocks/>
            </p:cNvCxnSpPr>
            <p:nvPr/>
          </p:nvCxnSpPr>
          <p:spPr>
            <a:xfrm flipV="1">
              <a:off x="7284158" y="3280598"/>
              <a:ext cx="0" cy="388290"/>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0B62947E-0948-848A-5ECD-9EC1EB09B0C0}"/>
              </a:ext>
            </a:extLst>
          </p:cNvPr>
          <p:cNvGrpSpPr/>
          <p:nvPr/>
        </p:nvGrpSpPr>
        <p:grpSpPr>
          <a:xfrm>
            <a:off x="9835080" y="1849772"/>
            <a:ext cx="1658011" cy="1177866"/>
            <a:chOff x="9835080" y="1849772"/>
            <a:chExt cx="1658011" cy="1177866"/>
          </a:xfrm>
        </p:grpSpPr>
        <p:cxnSp>
          <p:nvCxnSpPr>
            <p:cNvPr id="75" name="Straight Arrow Connector 74">
              <a:extLst>
                <a:ext uri="{FF2B5EF4-FFF2-40B4-BE49-F238E27FC236}">
                  <a16:creationId xmlns:a16="http://schemas.microsoft.com/office/drawing/2014/main" id="{192D579D-9285-7C5D-DF9E-AD29BF624014}"/>
                </a:ext>
              </a:extLst>
            </p:cNvPr>
            <p:cNvCxnSpPr>
              <a:cxnSpLocks/>
              <a:endCxn id="60" idx="0"/>
            </p:cNvCxnSpPr>
            <p:nvPr/>
          </p:nvCxnSpPr>
          <p:spPr>
            <a:xfrm>
              <a:off x="9835080" y="2759646"/>
              <a:ext cx="1" cy="267992"/>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2EFF6E9-434B-B80D-1C8B-B65A8365656B}"/>
                </a:ext>
              </a:extLst>
            </p:cNvPr>
            <p:cNvCxnSpPr>
              <a:cxnSpLocks/>
            </p:cNvCxnSpPr>
            <p:nvPr/>
          </p:nvCxnSpPr>
          <p:spPr>
            <a:xfrm>
              <a:off x="10673418" y="2281317"/>
              <a:ext cx="1" cy="267992"/>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F4CD9CF-80BD-457C-4B9C-93AFE1F4A933}"/>
                </a:ext>
              </a:extLst>
            </p:cNvPr>
            <p:cNvCxnSpPr>
              <a:cxnSpLocks/>
            </p:cNvCxnSpPr>
            <p:nvPr/>
          </p:nvCxnSpPr>
          <p:spPr>
            <a:xfrm>
              <a:off x="11493091" y="1849772"/>
              <a:ext cx="0" cy="222671"/>
            </a:xfrm>
            <a:prstGeom prst="straightConnector1">
              <a:avLst/>
            </a:prstGeom>
            <a:ln w="28575">
              <a:solidFill>
                <a:srgbClr val="FF0000"/>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D1EA16-2ADB-FA3A-3DB3-A8C0CC127E34}"/>
              </a:ext>
            </a:extLst>
          </p:cNvPr>
          <p:cNvGrpSpPr/>
          <p:nvPr/>
        </p:nvGrpSpPr>
        <p:grpSpPr>
          <a:xfrm>
            <a:off x="6338642" y="1790370"/>
            <a:ext cx="5386548" cy="2437114"/>
            <a:chOff x="5798335" y="1849741"/>
            <a:chExt cx="5386548" cy="2437114"/>
          </a:xfrm>
        </p:grpSpPr>
        <p:sp>
          <p:nvSpPr>
            <p:cNvPr id="84" name="Rectangle 83">
              <a:extLst>
                <a:ext uri="{FF2B5EF4-FFF2-40B4-BE49-F238E27FC236}">
                  <a16:creationId xmlns:a16="http://schemas.microsoft.com/office/drawing/2014/main" id="{7AF93A7C-C377-EFFB-8ED2-8968B40227F2}"/>
                </a:ext>
              </a:extLst>
            </p:cNvPr>
            <p:cNvSpPr/>
            <p:nvPr/>
          </p:nvSpPr>
          <p:spPr>
            <a:xfrm>
              <a:off x="5798335" y="3080033"/>
              <a:ext cx="408715" cy="1202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DE29D4E-6953-02DD-C196-514B3CF299FD}"/>
                </a:ext>
              </a:extLst>
            </p:cNvPr>
            <p:cNvSpPr/>
            <p:nvPr/>
          </p:nvSpPr>
          <p:spPr>
            <a:xfrm>
              <a:off x="6634257" y="3078598"/>
              <a:ext cx="408715" cy="1202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AE545E8-2E39-5323-2964-E0EDAB62FAA7}"/>
                </a:ext>
              </a:extLst>
            </p:cNvPr>
            <p:cNvSpPr/>
            <p:nvPr/>
          </p:nvSpPr>
          <p:spPr>
            <a:xfrm>
              <a:off x="7462817" y="3084753"/>
              <a:ext cx="408715" cy="1202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62EB9E2-11E6-1FBD-28EB-8BED31218A44}"/>
                </a:ext>
              </a:extLst>
            </p:cNvPr>
            <p:cNvSpPr/>
            <p:nvPr/>
          </p:nvSpPr>
          <p:spPr>
            <a:xfrm>
              <a:off x="8292656" y="3077193"/>
              <a:ext cx="408715" cy="1202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3E26018-7282-2BF3-5388-EA881DA73FEB}"/>
                </a:ext>
              </a:extLst>
            </p:cNvPr>
            <p:cNvSpPr/>
            <p:nvPr/>
          </p:nvSpPr>
          <p:spPr>
            <a:xfrm>
              <a:off x="9122014" y="2715279"/>
              <a:ext cx="408715" cy="15715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6B382145-01FF-1DBD-AE6D-D16729700A21}"/>
                </a:ext>
              </a:extLst>
            </p:cNvPr>
            <p:cNvSpPr/>
            <p:nvPr/>
          </p:nvSpPr>
          <p:spPr>
            <a:xfrm>
              <a:off x="9950764" y="2268550"/>
              <a:ext cx="408715" cy="20085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EB6266F-2DF0-9B43-574E-97B0C44D07DA}"/>
                </a:ext>
              </a:extLst>
            </p:cNvPr>
            <p:cNvSpPr/>
            <p:nvPr/>
          </p:nvSpPr>
          <p:spPr>
            <a:xfrm>
              <a:off x="10776168" y="1849741"/>
              <a:ext cx="408715" cy="243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680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2"/>
                                        </p:tgtEl>
                                      </p:cBhvr>
                                    </p:animEffect>
                                    <p:set>
                                      <p:cBhvr>
                                        <p:cTn id="35" dur="1" fill="hold">
                                          <p:stCondLst>
                                            <p:cond delay="499"/>
                                          </p:stCondLst>
                                        </p:cTn>
                                        <p:tgtEl>
                                          <p:spTgt spid="9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1" grpId="0" animBg="1"/>
      <p:bldP spid="50" grpId="0" animBg="1"/>
      <p:bldP spid="51" grpId="0" animBg="1"/>
      <p:bldP spid="65"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dirty="0"/>
              <a:t>Grounding LLM generations </a:t>
            </a:r>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8" name="Content Placeholder 7">
            <a:extLst>
              <a:ext uri="{FF2B5EF4-FFF2-40B4-BE49-F238E27FC236}">
                <a16:creationId xmlns:a16="http://schemas.microsoft.com/office/drawing/2014/main" id="{4FCAC29E-5E36-8E57-DCCD-A459F93EA865}"/>
              </a:ext>
            </a:extLst>
          </p:cNvPr>
          <p:cNvSpPr>
            <a:spLocks noGrp="1"/>
          </p:cNvSpPr>
          <p:nvPr>
            <p:ph idx="1"/>
          </p:nvPr>
        </p:nvSpPr>
        <p:spPr/>
        <p:txBody>
          <a:bodyPr/>
          <a:lstStyle/>
          <a:p>
            <a:r>
              <a:rPr lang="en-US" dirty="0"/>
              <a:t>Allow LLMs to connect/attribute their generations to the real world.  </a:t>
            </a:r>
          </a:p>
          <a:p>
            <a:endParaRPr lang="en-US" dirty="0"/>
          </a:p>
          <a:p>
            <a:pPr marL="0" indent="0">
              <a:buNone/>
            </a:pPr>
            <a:endParaRPr lang="en-US" dirty="0"/>
          </a:p>
        </p:txBody>
      </p:sp>
      <p:sp>
        <p:nvSpPr>
          <p:cNvPr id="18" name="TextBox 17">
            <a:extLst>
              <a:ext uri="{FF2B5EF4-FFF2-40B4-BE49-F238E27FC236}">
                <a16:creationId xmlns:a16="http://schemas.microsoft.com/office/drawing/2014/main" id="{DC57D6CD-FB0E-E9AB-86EE-8DB494A995EB}"/>
              </a:ext>
            </a:extLst>
          </p:cNvPr>
          <p:cNvSpPr txBox="1"/>
          <p:nvPr/>
        </p:nvSpPr>
        <p:spPr>
          <a:xfrm>
            <a:off x="4681864" y="2644170"/>
            <a:ext cx="1038323" cy="1569660"/>
          </a:xfrm>
          <a:prstGeom prst="rect">
            <a:avLst/>
          </a:prstGeom>
          <a:noFill/>
        </p:spPr>
        <p:txBody>
          <a:bodyPr wrap="square">
            <a:spAutoFit/>
          </a:bodyPr>
          <a:lstStyle/>
          <a:p>
            <a:r>
              <a:rPr lang="en-US" sz="9600" dirty="0"/>
              <a:t>🤖</a:t>
            </a:r>
            <a:endParaRPr lang="en-US" sz="8000" dirty="0"/>
          </a:p>
        </p:txBody>
      </p:sp>
      <p:sp>
        <p:nvSpPr>
          <p:cNvPr id="19" name="Down Arrow 18">
            <a:extLst>
              <a:ext uri="{FF2B5EF4-FFF2-40B4-BE49-F238E27FC236}">
                <a16:creationId xmlns:a16="http://schemas.microsoft.com/office/drawing/2014/main" id="{79943DA2-AFC0-1916-0959-49D702B3B8E3}"/>
              </a:ext>
            </a:extLst>
          </p:cNvPr>
          <p:cNvSpPr/>
          <p:nvPr/>
        </p:nvSpPr>
        <p:spPr>
          <a:xfrm rot="16200000">
            <a:off x="4098263" y="2951139"/>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 Who was the director of The White Suit?">
            <a:extLst>
              <a:ext uri="{FF2B5EF4-FFF2-40B4-BE49-F238E27FC236}">
                <a16:creationId xmlns:a16="http://schemas.microsoft.com/office/drawing/2014/main" id="{697F539B-8E75-7C29-FE53-5B8D12480F1E}"/>
              </a:ext>
            </a:extLst>
          </p:cNvPr>
          <p:cNvSpPr txBox="1"/>
          <p:nvPr/>
        </p:nvSpPr>
        <p:spPr>
          <a:xfrm>
            <a:off x="2933822" y="3044812"/>
            <a:ext cx="1038322"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sz="2400" dirty="0"/>
              <a:t>Q</a:t>
            </a:r>
            <a:r>
              <a:rPr lang="en-US" sz="2400" dirty="0"/>
              <a:t>uery</a:t>
            </a:r>
            <a:endParaRPr sz="2400" dirty="0"/>
          </a:p>
        </p:txBody>
      </p:sp>
      <p:sp>
        <p:nvSpPr>
          <p:cNvPr id="21" name="Down Arrow 20">
            <a:extLst>
              <a:ext uri="{FF2B5EF4-FFF2-40B4-BE49-F238E27FC236}">
                <a16:creationId xmlns:a16="http://schemas.microsoft.com/office/drawing/2014/main" id="{FD09A511-2125-A598-0EAD-DD42C959AA69}"/>
              </a:ext>
            </a:extLst>
          </p:cNvPr>
          <p:cNvSpPr/>
          <p:nvPr/>
        </p:nvSpPr>
        <p:spPr>
          <a:xfrm rot="16200000">
            <a:off x="6126919" y="2959132"/>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 Who was the director of The White Suit?">
            <a:extLst>
              <a:ext uri="{FF2B5EF4-FFF2-40B4-BE49-F238E27FC236}">
                <a16:creationId xmlns:a16="http://schemas.microsoft.com/office/drawing/2014/main" id="{EDEBA629-1995-11DC-FC0D-638FF0240576}"/>
              </a:ext>
            </a:extLst>
          </p:cNvPr>
          <p:cNvSpPr txBox="1"/>
          <p:nvPr/>
        </p:nvSpPr>
        <p:spPr>
          <a:xfrm>
            <a:off x="6848005" y="3055973"/>
            <a:ext cx="15320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a:t>Response</a:t>
            </a:r>
            <a:endParaRPr sz="2400" dirty="0"/>
          </a:p>
        </p:txBody>
      </p:sp>
      <p:pic>
        <p:nvPicPr>
          <p:cNvPr id="23" name="Image" descr="Image">
            <a:extLst>
              <a:ext uri="{FF2B5EF4-FFF2-40B4-BE49-F238E27FC236}">
                <a16:creationId xmlns:a16="http://schemas.microsoft.com/office/drawing/2014/main" id="{4A881CC2-1742-41E7-26CA-A8661162C1AD}"/>
              </a:ext>
            </a:extLst>
          </p:cNvPr>
          <p:cNvPicPr>
            <a:picLocks noChangeAspect="1"/>
          </p:cNvPicPr>
          <p:nvPr/>
        </p:nvPicPr>
        <p:blipFill>
          <a:blip r:embed="rId3"/>
          <a:stretch>
            <a:fillRect/>
          </a:stretch>
        </p:blipFill>
        <p:spPr>
          <a:xfrm>
            <a:off x="9558528" y="4804957"/>
            <a:ext cx="702490" cy="702490"/>
          </a:xfrm>
          <a:prstGeom prst="rect">
            <a:avLst/>
          </a:prstGeom>
          <a:ln w="12700" cap="flat">
            <a:noFill/>
            <a:miter lim="400000"/>
          </a:ln>
          <a:effectLst/>
        </p:spPr>
      </p:pic>
      <p:sp>
        <p:nvSpPr>
          <p:cNvPr id="24" name="Q: Who was the director of The White Suit?">
            <a:extLst>
              <a:ext uri="{FF2B5EF4-FFF2-40B4-BE49-F238E27FC236}">
                <a16:creationId xmlns:a16="http://schemas.microsoft.com/office/drawing/2014/main" id="{B83F01A1-AE0F-93FC-5DAF-242C195441A0}"/>
              </a:ext>
            </a:extLst>
          </p:cNvPr>
          <p:cNvSpPr txBox="1"/>
          <p:nvPr/>
        </p:nvSpPr>
        <p:spPr>
          <a:xfrm>
            <a:off x="6620256" y="4527788"/>
            <a:ext cx="3084576" cy="11592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a:t>This is because </a:t>
            </a:r>
            <a:br>
              <a:rPr lang="en-US" sz="2400" dirty="0"/>
            </a:br>
            <a:r>
              <a:rPr lang="en-US" sz="2400" dirty="0"/>
              <a:t>the following paper concluded that …</a:t>
            </a:r>
            <a:endParaRPr sz="2400" dirty="0"/>
          </a:p>
        </p:txBody>
      </p:sp>
      <p:sp>
        <p:nvSpPr>
          <p:cNvPr id="25" name="Up-Down Arrow 24">
            <a:extLst>
              <a:ext uri="{FF2B5EF4-FFF2-40B4-BE49-F238E27FC236}">
                <a16:creationId xmlns:a16="http://schemas.microsoft.com/office/drawing/2014/main" id="{91530075-32FC-B50D-46F8-9F678C8D41C6}"/>
              </a:ext>
            </a:extLst>
          </p:cNvPr>
          <p:cNvSpPr/>
          <p:nvPr/>
        </p:nvSpPr>
        <p:spPr>
          <a:xfrm>
            <a:off x="7419588" y="3605188"/>
            <a:ext cx="388882" cy="785787"/>
          </a:xfrm>
          <a:prstGeom prst="upDownArrow">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4E3FE04-30A0-4286-4C61-8637CE4AA055}"/>
              </a:ext>
            </a:extLst>
          </p:cNvPr>
          <p:cNvSpPr txBox="1"/>
          <p:nvPr/>
        </p:nvSpPr>
        <p:spPr>
          <a:xfrm>
            <a:off x="7784086" y="3786881"/>
            <a:ext cx="1532048" cy="369332"/>
          </a:xfrm>
          <a:prstGeom prst="rect">
            <a:avLst/>
          </a:prstGeom>
          <a:noFill/>
        </p:spPr>
        <p:txBody>
          <a:bodyPr wrap="square">
            <a:spAutoFit/>
          </a:bodyPr>
          <a:lstStyle/>
          <a:p>
            <a:r>
              <a:rPr lang="en-US" dirty="0">
                <a:solidFill>
                  <a:srgbClr val="C00000"/>
                </a:solidFill>
              </a:rPr>
              <a:t>generations</a:t>
            </a:r>
          </a:p>
        </p:txBody>
      </p:sp>
    </p:spTree>
    <p:extLst>
      <p:ext uri="{BB962C8B-B14F-4D97-AF65-F5344CB8AC3E}">
        <p14:creationId xmlns:p14="http://schemas.microsoft.com/office/powerpoint/2010/main" val="19704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60gDAm8e2jT5KO6-">
            <a:hlinkClick r:id="" action="ppaction://media"/>
            <a:extLst>
              <a:ext uri="{FF2B5EF4-FFF2-40B4-BE49-F238E27FC236}">
                <a16:creationId xmlns:a16="http://schemas.microsoft.com/office/drawing/2014/main" id="{452E60BC-6C95-AAE1-85E5-AA7953A542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1888"/>
          <a:stretch/>
        </p:blipFill>
        <p:spPr bwMode="auto">
          <a:xfrm>
            <a:off x="7120325" y="1448192"/>
            <a:ext cx="5290834" cy="389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dirty="0">
                <a:solidFill>
                  <a:srgbClr val="C00000"/>
                </a:solidFill>
              </a:rPr>
              <a:t>Verifiable</a:t>
            </a:r>
            <a:r>
              <a:rPr lang="en-US" dirty="0"/>
              <a:t> Grounding LLM generations </a:t>
            </a:r>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
        <p:nvSpPr>
          <p:cNvPr id="8" name="Content Placeholder 7">
            <a:extLst>
              <a:ext uri="{FF2B5EF4-FFF2-40B4-BE49-F238E27FC236}">
                <a16:creationId xmlns:a16="http://schemas.microsoft.com/office/drawing/2014/main" id="{4FCAC29E-5E36-8E57-DCCD-A459F93EA865}"/>
              </a:ext>
            </a:extLst>
          </p:cNvPr>
          <p:cNvSpPr>
            <a:spLocks noGrp="1"/>
          </p:cNvSpPr>
          <p:nvPr>
            <p:ph idx="1"/>
          </p:nvPr>
        </p:nvSpPr>
        <p:spPr/>
        <p:txBody>
          <a:bodyPr/>
          <a:lstStyle/>
          <a:p>
            <a:r>
              <a:rPr lang="en-US" dirty="0"/>
              <a:t>“Data Portraits” </a:t>
            </a:r>
          </a:p>
          <a:p>
            <a:pPr lvl="1"/>
            <a:r>
              <a:rPr lang="en-US" dirty="0"/>
              <a:t>Fast membership query in large corpus</a:t>
            </a:r>
            <a:br>
              <a:rPr lang="en-US" dirty="0"/>
            </a:br>
            <a:r>
              <a:rPr lang="en-US" dirty="0"/>
              <a:t>(whether a string belongs to your data)</a:t>
            </a:r>
          </a:p>
          <a:p>
            <a:pPr lvl="1"/>
            <a:r>
              <a:rPr lang="en-US" dirty="0"/>
              <a:t>Implemented via Bloom filter</a:t>
            </a:r>
            <a:r>
              <a:rPr lang="en-US" dirty="0">
                <a:sym typeface="Wingdings" pitchFamily="2" charset="2"/>
              </a:rPr>
              <a:t>. </a:t>
            </a:r>
            <a:endParaRPr lang="en-US" dirty="0"/>
          </a:p>
          <a:p>
            <a:endParaRPr lang="en-US" dirty="0"/>
          </a:p>
          <a:p>
            <a:r>
              <a:rPr lang="en-US" dirty="0"/>
              <a:t>Allows us to develop chatbots that</a:t>
            </a:r>
            <a:br>
              <a:rPr lang="en-US" dirty="0"/>
            </a:br>
            <a:r>
              <a:rPr lang="en-US" dirty="0"/>
              <a:t>are trained to “quote” (work in progress)</a:t>
            </a:r>
          </a:p>
          <a:p>
            <a:pPr lvl="1"/>
            <a:r>
              <a:rPr lang="en-US" dirty="0"/>
              <a:t>Tradeoff between reliability and creativity</a:t>
            </a:r>
          </a:p>
        </p:txBody>
      </p:sp>
      <p:sp>
        <p:nvSpPr>
          <p:cNvPr id="11" name="TextBox 10">
            <a:extLst>
              <a:ext uri="{FF2B5EF4-FFF2-40B4-BE49-F238E27FC236}">
                <a16:creationId xmlns:a16="http://schemas.microsoft.com/office/drawing/2014/main" id="{8AECE328-7127-E0BB-80D9-158C37558DAD}"/>
              </a:ext>
            </a:extLst>
          </p:cNvPr>
          <p:cNvSpPr txBox="1"/>
          <p:nvPr/>
        </p:nvSpPr>
        <p:spPr>
          <a:xfrm>
            <a:off x="637082" y="6196200"/>
            <a:ext cx="10917836" cy="646331"/>
          </a:xfrm>
          <a:prstGeom prst="rect">
            <a:avLst/>
          </a:prstGeom>
          <a:noFill/>
        </p:spPr>
        <p:txBody>
          <a:bodyPr wrap="square">
            <a:spAutoFit/>
          </a:bodyPr>
          <a:lstStyle/>
          <a:p>
            <a:pPr algn="ctr"/>
            <a:r>
              <a:rPr lang="en-US" b="0" i="0" dirty="0" err="1">
                <a:solidFill>
                  <a:srgbClr val="222222"/>
                </a:solidFill>
                <a:effectLst/>
              </a:rPr>
              <a:t>Marone</a:t>
            </a:r>
            <a:r>
              <a:rPr lang="en-US" b="0" i="0" dirty="0">
                <a:solidFill>
                  <a:srgbClr val="222222"/>
                </a:solidFill>
                <a:effectLst/>
              </a:rPr>
              <a:t> and Van Durme. "Data portraits: Recording foundation model training data." </a:t>
            </a:r>
            <a:r>
              <a:rPr lang="en-US" b="0" i="1" dirty="0" err="1">
                <a:solidFill>
                  <a:srgbClr val="222222"/>
                </a:solidFill>
                <a:effectLst/>
              </a:rPr>
              <a:t>arXiv</a:t>
            </a:r>
            <a:r>
              <a:rPr lang="en-US" b="0" i="1" dirty="0">
                <a:solidFill>
                  <a:srgbClr val="222222"/>
                </a:solidFill>
                <a:effectLst/>
              </a:rPr>
              <a:t> </a:t>
            </a:r>
            <a:r>
              <a:rPr lang="en-US" b="0" i="0" dirty="0">
                <a:solidFill>
                  <a:srgbClr val="222222"/>
                </a:solidFill>
                <a:effectLst/>
              </a:rPr>
              <a:t>202).</a:t>
            </a:r>
          </a:p>
          <a:p>
            <a:pPr algn="ctr"/>
            <a:r>
              <a:rPr lang="en-US" dirty="0">
                <a:solidFill>
                  <a:srgbClr val="222222"/>
                </a:solidFill>
              </a:rPr>
              <a:t>Zhang et al.  [work in progress] </a:t>
            </a:r>
            <a:endParaRPr lang="en-US" dirty="0"/>
          </a:p>
        </p:txBody>
      </p:sp>
      <p:sp>
        <p:nvSpPr>
          <p:cNvPr id="13" name="TextBox 12">
            <a:extLst>
              <a:ext uri="{FF2B5EF4-FFF2-40B4-BE49-F238E27FC236}">
                <a16:creationId xmlns:a16="http://schemas.microsoft.com/office/drawing/2014/main" id="{47607B3F-7A7C-2D36-900D-70A34308CD64}"/>
              </a:ext>
            </a:extLst>
          </p:cNvPr>
          <p:cNvSpPr txBox="1"/>
          <p:nvPr/>
        </p:nvSpPr>
        <p:spPr>
          <a:xfrm>
            <a:off x="8635859" y="5430503"/>
            <a:ext cx="2589550" cy="369332"/>
          </a:xfrm>
          <a:prstGeom prst="rect">
            <a:avLst/>
          </a:prstGeom>
          <a:noFill/>
        </p:spPr>
        <p:txBody>
          <a:bodyPr wrap="square">
            <a:spAutoFit/>
          </a:bodyPr>
          <a:lstStyle/>
          <a:p>
            <a:r>
              <a:rPr lang="en-US" dirty="0">
                <a:hlinkClick r:id="rId6"/>
              </a:rPr>
              <a:t>https://dataportraits.org</a:t>
            </a:r>
            <a:r>
              <a:rPr lang="en-US" dirty="0"/>
              <a:t>  </a:t>
            </a:r>
          </a:p>
        </p:txBody>
      </p:sp>
    </p:spTree>
    <p:extLst>
      <p:ext uri="{BB962C8B-B14F-4D97-AF65-F5344CB8AC3E}">
        <p14:creationId xmlns:p14="http://schemas.microsoft.com/office/powerpoint/2010/main" val="75393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9"/>
                </p:tgtEl>
              </p:cMediaNode>
            </p:video>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CA75-87B5-063F-88D6-10C27FC6621A}"/>
              </a:ext>
            </a:extLst>
          </p:cNvPr>
          <p:cNvSpPr>
            <a:spLocks noGrp="1"/>
          </p:cNvSpPr>
          <p:nvPr>
            <p:ph type="title"/>
          </p:nvPr>
        </p:nvSpPr>
        <p:spPr/>
        <p:txBody>
          <a:bodyPr/>
          <a:lstStyle/>
          <a:p>
            <a:r>
              <a:rPr lang="en-US" dirty="0"/>
              <a:t>Key bottleneck for progress: </a:t>
            </a:r>
            <a:r>
              <a:rPr lang="en-US" dirty="0">
                <a:solidFill>
                  <a:srgbClr val="C00000"/>
                </a:solidFill>
              </a:rPr>
              <a:t>feedback</a:t>
            </a:r>
            <a:r>
              <a:rPr lang="en-US" dirty="0"/>
              <a:t> </a:t>
            </a:r>
          </a:p>
        </p:txBody>
      </p:sp>
      <p:sp>
        <p:nvSpPr>
          <p:cNvPr id="3" name="Content Placeholder 2">
            <a:extLst>
              <a:ext uri="{FF2B5EF4-FFF2-40B4-BE49-F238E27FC236}">
                <a16:creationId xmlns:a16="http://schemas.microsoft.com/office/drawing/2014/main" id="{E898654E-2BE2-92FD-A152-D0C4F6B20AC1}"/>
              </a:ext>
            </a:extLst>
          </p:cNvPr>
          <p:cNvSpPr>
            <a:spLocks noGrp="1"/>
          </p:cNvSpPr>
          <p:nvPr>
            <p:ph idx="1"/>
          </p:nvPr>
        </p:nvSpPr>
        <p:spPr/>
        <p:txBody>
          <a:bodyPr/>
          <a:lstStyle/>
          <a:p>
            <a:r>
              <a:rPr lang="en-US" dirty="0"/>
              <a:t>The success of LLMs is due to rich feedback signal. </a:t>
            </a:r>
          </a:p>
          <a:p>
            <a:pPr lvl="1"/>
            <a:r>
              <a:rPr lang="en-US" dirty="0"/>
              <a:t>Average humans are very good at telling apart good responses. </a:t>
            </a:r>
          </a:p>
          <a:p>
            <a:pPr marL="0" indent="0">
              <a:buNone/>
            </a:pPr>
            <a:r>
              <a:rPr lang="en-US" dirty="0"/>
              <a:t>	</a:t>
            </a:r>
          </a:p>
          <a:p>
            <a:r>
              <a:rPr lang="en-US" dirty="0"/>
              <a:t>Aging problems: </a:t>
            </a:r>
          </a:p>
          <a:p>
            <a:pPr lvl="1"/>
            <a:r>
              <a:rPr lang="en-US" dirty="0"/>
              <a:t>Humans do not necessarily know what is good or not. </a:t>
            </a:r>
          </a:p>
          <a:p>
            <a:pPr lvl="1"/>
            <a:r>
              <a:rPr lang="en-US" dirty="0"/>
              <a:t>Understanding causal connection between parameters and effects require real experiments over a time-horizon. </a:t>
            </a:r>
          </a:p>
          <a:p>
            <a:pPr lvl="1"/>
            <a:r>
              <a:rPr lang="en-US" dirty="0"/>
              <a:t>We do not necessarily know what we are looking for. </a:t>
            </a:r>
            <a:br>
              <a:rPr lang="en-US" dirty="0"/>
            </a:br>
            <a:endParaRPr lang="en-US" dirty="0"/>
          </a:p>
          <a:p>
            <a:r>
              <a:rPr lang="en-US" dirty="0"/>
              <a:t>OpenAI’s future chatbots won’t solve the aging problem. </a:t>
            </a:r>
          </a:p>
        </p:txBody>
      </p:sp>
      <p:sp>
        <p:nvSpPr>
          <p:cNvPr id="4" name="Slide Number Placeholder 3">
            <a:extLst>
              <a:ext uri="{FF2B5EF4-FFF2-40B4-BE49-F238E27FC236}">
                <a16:creationId xmlns:a16="http://schemas.microsoft.com/office/drawing/2014/main" id="{3453B4BA-B5FE-FECF-5993-B34C680A3031}"/>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310953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pPr algn="l"/>
            <a:r>
              <a:rPr lang="en-US" dirty="0"/>
              <a:t>   In the short term … </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a:xfrm>
            <a:off x="618067" y="1529465"/>
            <a:ext cx="11348109" cy="4662488"/>
          </a:xfrm>
        </p:spPr>
        <p:txBody>
          <a:bodyPr/>
          <a:lstStyle/>
          <a:p>
            <a:pPr marL="0" indent="0">
              <a:buNone/>
            </a:pPr>
            <a:endParaRPr lang="en-US" dirty="0"/>
          </a:p>
          <a:p>
            <a:r>
              <a:rPr lang="en-US" dirty="0"/>
              <a:t>LLMs provide value-add in certain niches of aging research. </a:t>
            </a:r>
          </a:p>
          <a:p>
            <a:pPr lvl="1"/>
            <a:r>
              <a:rPr lang="en-US" dirty="0"/>
              <a:t>This requires careful context-specific guardrails. </a:t>
            </a:r>
          </a:p>
          <a:p>
            <a:pPr lvl="1"/>
            <a:r>
              <a:rPr lang="en-US" dirty="0"/>
              <a:t>Examples: </a:t>
            </a:r>
          </a:p>
          <a:p>
            <a:pPr lvl="2"/>
            <a:r>
              <a:rPr lang="en-US" dirty="0"/>
              <a:t>LLMs helping crunch through tables </a:t>
            </a:r>
          </a:p>
          <a:p>
            <a:pPr lvl="2"/>
            <a:r>
              <a:rPr lang="en-US" dirty="0"/>
              <a:t>LLMs extract information from papers </a:t>
            </a:r>
          </a:p>
          <a:p>
            <a:pPr lvl="2"/>
            <a:r>
              <a:rPr lang="en-US" dirty="0"/>
              <a:t>… </a:t>
            </a:r>
          </a:p>
          <a:p>
            <a:pPr marL="0" indent="0">
              <a:buNone/>
            </a:pPr>
            <a:endParaRPr lang="en-US" dirty="0"/>
          </a:p>
          <a:p>
            <a:r>
              <a:rPr lang="en-US" dirty="0"/>
              <a:t>LLMs will remain to be brittle/inconsistent, on important problems. </a:t>
            </a:r>
          </a:p>
          <a:p>
            <a:pPr lvl="1"/>
            <a:r>
              <a:rPr lang="en-US" dirty="0"/>
              <a:t>The gains of ”scale” will be </a:t>
            </a:r>
            <a:r>
              <a:rPr lang="en-US" dirty="0">
                <a:solidFill>
                  <a:srgbClr val="C00000"/>
                </a:solidFill>
              </a:rPr>
              <a:t>minimal</a:t>
            </a:r>
            <a:r>
              <a:rPr lang="en-US" dirty="0"/>
              <a:t>, in the short term. </a:t>
            </a:r>
          </a:p>
          <a:p>
            <a:pPr marL="0" indent="0">
              <a:buNone/>
            </a:pP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
        <p:nvSpPr>
          <p:cNvPr id="5" name="TextBox 4">
            <a:extLst>
              <a:ext uri="{FF2B5EF4-FFF2-40B4-BE49-F238E27FC236}">
                <a16:creationId xmlns:a16="http://schemas.microsoft.com/office/drawing/2014/main" id="{CB78FEA1-0557-4058-BFCA-A5FD3C35BEE7}"/>
              </a:ext>
            </a:extLst>
          </p:cNvPr>
          <p:cNvSpPr txBox="1"/>
          <p:nvPr/>
        </p:nvSpPr>
        <p:spPr>
          <a:xfrm>
            <a:off x="7929707" y="279182"/>
            <a:ext cx="1038323" cy="1569660"/>
          </a:xfrm>
          <a:prstGeom prst="rect">
            <a:avLst/>
          </a:prstGeom>
          <a:noFill/>
        </p:spPr>
        <p:txBody>
          <a:bodyPr wrap="square">
            <a:spAutoFit/>
          </a:bodyPr>
          <a:lstStyle/>
          <a:p>
            <a:r>
              <a:rPr lang="en-US" sz="9600" dirty="0"/>
              <a:t>🤖</a:t>
            </a:r>
            <a:endParaRPr lang="en-US" sz="8000" dirty="0"/>
          </a:p>
        </p:txBody>
      </p:sp>
      <p:sp>
        <p:nvSpPr>
          <p:cNvPr id="6" name="Up-Down Arrow 5">
            <a:extLst>
              <a:ext uri="{FF2B5EF4-FFF2-40B4-BE49-F238E27FC236}">
                <a16:creationId xmlns:a16="http://schemas.microsoft.com/office/drawing/2014/main" id="{719C1051-198B-3FE6-00E3-CEF4AE4E3171}"/>
              </a:ext>
            </a:extLst>
          </p:cNvPr>
          <p:cNvSpPr/>
          <p:nvPr/>
        </p:nvSpPr>
        <p:spPr>
          <a:xfrm rot="16200000">
            <a:off x="9557150" y="391300"/>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Senior man in wheelchair on a white background Vector Image">
            <a:extLst>
              <a:ext uri="{FF2B5EF4-FFF2-40B4-BE49-F238E27FC236}">
                <a16:creationId xmlns:a16="http://schemas.microsoft.com/office/drawing/2014/main" id="{C0A3BE37-B284-7F46-A54B-A848941D1F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45" t="10867" r="10959" b="14520"/>
          <a:stretch/>
        </p:blipFill>
        <p:spPr bwMode="auto">
          <a:xfrm>
            <a:off x="11243508" y="563062"/>
            <a:ext cx="551276" cy="71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2023 Revenue Cycle KPIs for Medical Billing Challenges">
            <a:extLst>
              <a:ext uri="{FF2B5EF4-FFF2-40B4-BE49-F238E27FC236}">
                <a16:creationId xmlns:a16="http://schemas.microsoft.com/office/drawing/2014/main" id="{DDAAC789-E515-805E-A3FF-8B57233A18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05" t="16348" r="25906" b="15665"/>
          <a:stretch/>
        </p:blipFill>
        <p:spPr bwMode="auto">
          <a:xfrm>
            <a:off x="10430903" y="146859"/>
            <a:ext cx="911771" cy="79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3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pPr algn="l"/>
            <a:r>
              <a:rPr lang="en-US" dirty="0"/>
              <a:t>   In the long term … </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p:txBody>
          <a:bodyPr/>
          <a:lstStyle/>
          <a:p>
            <a:r>
              <a:rPr lang="en-US" dirty="0"/>
              <a:t>The key is to identify rich sources of </a:t>
            </a:r>
            <a:r>
              <a:rPr lang="en-US" dirty="0">
                <a:solidFill>
                  <a:srgbClr val="C00000"/>
                </a:solidFill>
              </a:rPr>
              <a:t>feedback</a:t>
            </a:r>
            <a:r>
              <a:rPr lang="en-US" dirty="0"/>
              <a:t>. </a:t>
            </a:r>
          </a:p>
          <a:p>
            <a:r>
              <a:rPr lang="en-US" dirty="0"/>
              <a:t>E.g., LLMs as part of the clinical/medical research cycle. </a:t>
            </a:r>
          </a:p>
          <a:p>
            <a:pPr lvl="1"/>
            <a:r>
              <a:rPr lang="en-US" dirty="0"/>
              <a:t>Growing LLMs as part of data generation ecosystem.</a:t>
            </a:r>
          </a:p>
          <a:p>
            <a:pPr lvl="1"/>
            <a:r>
              <a:rPr lang="en-US" dirty="0"/>
              <a:t>Requires extensive safety considerations.</a:t>
            </a:r>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5" name="TextBox 4">
            <a:extLst>
              <a:ext uri="{FF2B5EF4-FFF2-40B4-BE49-F238E27FC236}">
                <a16:creationId xmlns:a16="http://schemas.microsoft.com/office/drawing/2014/main" id="{E22155DC-C5C8-8BDC-CB1B-ED1A16FF9C30}"/>
              </a:ext>
            </a:extLst>
          </p:cNvPr>
          <p:cNvSpPr txBox="1"/>
          <p:nvPr/>
        </p:nvSpPr>
        <p:spPr>
          <a:xfrm>
            <a:off x="7929707" y="292629"/>
            <a:ext cx="1038323" cy="1569660"/>
          </a:xfrm>
          <a:prstGeom prst="rect">
            <a:avLst/>
          </a:prstGeom>
          <a:noFill/>
        </p:spPr>
        <p:txBody>
          <a:bodyPr wrap="square">
            <a:spAutoFit/>
          </a:bodyPr>
          <a:lstStyle/>
          <a:p>
            <a:r>
              <a:rPr lang="en-US" sz="9600" dirty="0"/>
              <a:t>🤖</a:t>
            </a:r>
            <a:endParaRPr lang="en-US" sz="8000" dirty="0"/>
          </a:p>
        </p:txBody>
      </p:sp>
      <p:sp>
        <p:nvSpPr>
          <p:cNvPr id="6" name="Up-Down Arrow 5">
            <a:extLst>
              <a:ext uri="{FF2B5EF4-FFF2-40B4-BE49-F238E27FC236}">
                <a16:creationId xmlns:a16="http://schemas.microsoft.com/office/drawing/2014/main" id="{4961140E-3664-0D0A-6038-020F13400D45}"/>
              </a:ext>
            </a:extLst>
          </p:cNvPr>
          <p:cNvSpPr/>
          <p:nvPr/>
        </p:nvSpPr>
        <p:spPr>
          <a:xfrm rot="16200000">
            <a:off x="9557150" y="404747"/>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Senior man in wheelchair on a white background Vector Image">
            <a:extLst>
              <a:ext uri="{FF2B5EF4-FFF2-40B4-BE49-F238E27FC236}">
                <a16:creationId xmlns:a16="http://schemas.microsoft.com/office/drawing/2014/main" id="{8075DED9-2920-EA3E-4B46-B29FAD2F69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45" t="10867" r="10959" b="14520"/>
          <a:stretch/>
        </p:blipFill>
        <p:spPr bwMode="auto">
          <a:xfrm>
            <a:off x="11243508" y="576509"/>
            <a:ext cx="551276" cy="71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2023 Revenue Cycle KPIs for Medical Billing Challenges">
            <a:extLst>
              <a:ext uri="{FF2B5EF4-FFF2-40B4-BE49-F238E27FC236}">
                <a16:creationId xmlns:a16="http://schemas.microsoft.com/office/drawing/2014/main" id="{CBEC7DAA-0A49-141E-275C-E856FDBC3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05" t="16348" r="25906" b="15665"/>
          <a:stretch/>
        </p:blipFill>
        <p:spPr bwMode="auto">
          <a:xfrm>
            <a:off x="10430903" y="160306"/>
            <a:ext cx="911771" cy="798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C731C1B9-74DF-A5F2-F8BF-AD367D7333D3}"/>
              </a:ext>
            </a:extLst>
          </p:cNvPr>
          <p:cNvGraphicFramePr/>
          <p:nvPr>
            <p:extLst>
              <p:ext uri="{D42A27DB-BD31-4B8C-83A1-F6EECF244321}">
                <p14:modId xmlns:p14="http://schemas.microsoft.com/office/powerpoint/2010/main" val="1193580679"/>
              </p:ext>
            </p:extLst>
          </p:nvPr>
        </p:nvGraphicFramePr>
        <p:xfrm>
          <a:off x="7118158" y="3011057"/>
          <a:ext cx="4881130" cy="3564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832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838200" y="1095496"/>
            <a:ext cx="10515600" cy="4662488"/>
          </a:xfrm>
        </p:spPr>
        <p:txBody>
          <a:bodyPr/>
          <a:lstStyle/>
          <a:p>
            <a:pPr marL="0" indent="0">
              <a:buNone/>
            </a:pPr>
            <a:r>
              <a:rPr lang="en-US" sz="2800" i="1" dirty="0"/>
              <a:t>Collaborators: </a:t>
            </a:r>
          </a:p>
          <a:p>
            <a:pPr marL="0" indent="0">
              <a:buNone/>
            </a:pPr>
            <a:endParaRPr lang="en-US" i="1" dirty="0"/>
          </a:p>
          <a:p>
            <a:pPr marL="0" indent="0">
              <a:buNone/>
            </a:pPr>
            <a:endParaRPr lang="en-US" sz="2800" i="1" dirty="0"/>
          </a:p>
          <a:p>
            <a:pPr marL="0" indent="0">
              <a:buNone/>
            </a:pPr>
            <a:endParaRPr lang="en-US" i="1" dirty="0"/>
          </a:p>
          <a:p>
            <a:pPr marL="0" indent="0">
              <a:buNone/>
            </a:pPr>
            <a:endParaRPr lang="en-US" sz="2800"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Funding: </a:t>
            </a:r>
            <a:endParaRPr lang="en-US" sz="2800" i="1" dirty="0"/>
          </a:p>
          <a:p>
            <a:endParaRPr lang="en-US" dirty="0"/>
          </a:p>
        </p:txBody>
      </p:sp>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10939177" y="2777502"/>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106" y="2047426"/>
            <a:ext cx="2985519" cy="6227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enter for Alzheimer's and Related Dementias (CARD) · GitHub">
            <a:extLst>
              <a:ext uri="{FF2B5EF4-FFF2-40B4-BE49-F238E27FC236}">
                <a16:creationId xmlns:a16="http://schemas.microsoft.com/office/drawing/2014/main" id="{165DB056-A69A-BEDB-DF2A-BEFE6FF33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340" y="2002877"/>
            <a:ext cx="653821" cy="6538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araz Faghri (@FarazFaghri) / X">
            <a:extLst>
              <a:ext uri="{FF2B5EF4-FFF2-40B4-BE49-F238E27FC236}">
                <a16:creationId xmlns:a16="http://schemas.microsoft.com/office/drawing/2014/main" id="{1A6C87CE-83E1-9555-D398-A8C89ACB69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59" r="7843"/>
          <a:stretch/>
        </p:blipFill>
        <p:spPr bwMode="auto">
          <a:xfrm>
            <a:off x="382028" y="2788625"/>
            <a:ext cx="985474"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6" name="Picture 6" descr="Akari Asai">
            <a:extLst>
              <a:ext uri="{FF2B5EF4-FFF2-40B4-BE49-F238E27FC236}">
                <a16:creationId xmlns:a16="http://schemas.microsoft.com/office/drawing/2014/main" id="{5CD9E743-055B-74DC-9E04-93ED2C5626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02" t="8827" r="12435" b="4566"/>
          <a:stretch/>
        </p:blipFill>
        <p:spPr bwMode="auto">
          <a:xfrm>
            <a:off x="7627288" y="2777502"/>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Goldwater Scholar Alex Mallen aims to make sense of the world — and make a  positive impact — through research in beneficial AI | Allen School News">
            <a:extLst>
              <a:ext uri="{FF2B5EF4-FFF2-40B4-BE49-F238E27FC236}">
                <a16:creationId xmlns:a16="http://schemas.microsoft.com/office/drawing/2014/main" id="{7E35ABDC-8A88-4829-0DDF-607E2A4979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497" t="10625" r="18114" b="28842"/>
          <a:stretch/>
        </p:blipFill>
        <p:spPr bwMode="auto">
          <a:xfrm>
            <a:off x="6015030" y="2765591"/>
            <a:ext cx="983409"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0" name="Picture 10" descr="50+ &quot;Victor Zhong&quot; profiles | LinkedIn">
            <a:extLst>
              <a:ext uri="{FF2B5EF4-FFF2-40B4-BE49-F238E27FC236}">
                <a16:creationId xmlns:a16="http://schemas.microsoft.com/office/drawing/2014/main" id="{788E92D1-FE69-F1F5-3EDA-9238CADBAC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278" t="5707" r="18454" b="19826"/>
          <a:stretch/>
        </p:blipFill>
        <p:spPr bwMode="auto">
          <a:xfrm>
            <a:off x="8740200" y="2782738"/>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2" name="Picture 12" descr="Rajarshi Das">
            <a:extLst>
              <a:ext uri="{FF2B5EF4-FFF2-40B4-BE49-F238E27FC236}">
                <a16:creationId xmlns:a16="http://schemas.microsoft.com/office/drawing/2014/main" id="{5207BCB4-146A-D1AB-8DCF-F6E7B16160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885" t="14202" r="18873" b="40164"/>
          <a:stretch/>
        </p:blipFill>
        <p:spPr bwMode="auto">
          <a:xfrm>
            <a:off x="9836562" y="2777503"/>
            <a:ext cx="983409" cy="118022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8328" y="5165849"/>
            <a:ext cx="1735238" cy="10064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erceptual Reasoning and Interaction Research">
            <a:extLst>
              <a:ext uri="{FF2B5EF4-FFF2-40B4-BE49-F238E27FC236}">
                <a16:creationId xmlns:a16="http://schemas.microsoft.com/office/drawing/2014/main" id="{C55780E5-7164-C074-9528-3AC288944E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7871" y="5350222"/>
            <a:ext cx="3361982" cy="663058"/>
          </a:xfrm>
          <a:prstGeom prst="rect">
            <a:avLst/>
          </a:prstGeom>
          <a:noFill/>
          <a:extLst>
            <a:ext uri="{909E8E84-426E-40DD-AFC4-6F175D3DCCD1}">
              <a14:hiddenFill xmlns:a14="http://schemas.microsoft.com/office/drawing/2010/main">
                <a:solidFill>
                  <a:srgbClr val="FFFFFF"/>
                </a:solidFill>
              </a14:hiddenFill>
            </a:ext>
          </a:extLst>
        </p:spPr>
      </p:pic>
      <p:pic>
        <p:nvPicPr>
          <p:cNvPr id="18" name="Google Shape;13;p2">
            <a:extLst>
              <a:ext uri="{FF2B5EF4-FFF2-40B4-BE49-F238E27FC236}">
                <a16:creationId xmlns:a16="http://schemas.microsoft.com/office/drawing/2014/main" id="{B1292935-2685-7222-09FB-18EBDBFDE1D9}"/>
              </a:ext>
            </a:extLst>
          </p:cNvPr>
          <p:cNvPicPr preferRelativeResize="0">
            <a:picLocks noChangeAspect="1"/>
          </p:cNvPicPr>
          <p:nvPr/>
        </p:nvPicPr>
        <p:blipFill>
          <a:blip r:embed="rId13">
            <a:alphaModFix/>
          </a:blip>
          <a:stretch>
            <a:fillRect/>
          </a:stretch>
        </p:blipFill>
        <p:spPr>
          <a:xfrm>
            <a:off x="2367210" y="1977916"/>
            <a:ext cx="2634270" cy="714237"/>
          </a:xfrm>
          <a:prstGeom prst="rect">
            <a:avLst/>
          </a:prstGeom>
          <a:noFill/>
          <a:ln>
            <a:noFill/>
          </a:ln>
        </p:spPr>
      </p:pic>
      <p:pic>
        <p:nvPicPr>
          <p:cNvPr id="5142" name="Picture 22" descr="EleutherAI Releases GPT-NeoX-20B, A 20-billion-parameter AI Language">
            <a:extLst>
              <a:ext uri="{FF2B5EF4-FFF2-40B4-BE49-F238E27FC236}">
                <a16:creationId xmlns:a16="http://schemas.microsoft.com/office/drawing/2014/main" id="{123A9271-A0EF-267D-69EC-2AB96CD8FD5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651" t="28777" r="10560" b="27440"/>
          <a:stretch/>
        </p:blipFill>
        <p:spPr bwMode="auto">
          <a:xfrm>
            <a:off x="5767295" y="2079139"/>
            <a:ext cx="1493738" cy="41819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796" t="25773" r="19947" b="23818"/>
          <a:stretch/>
        </p:blipFill>
        <p:spPr bwMode="auto">
          <a:xfrm>
            <a:off x="7326368" y="5152293"/>
            <a:ext cx="1382171" cy="11562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arc Marone">
            <a:extLst>
              <a:ext uri="{FF2B5EF4-FFF2-40B4-BE49-F238E27FC236}">
                <a16:creationId xmlns:a16="http://schemas.microsoft.com/office/drawing/2014/main" id="{CA02B76D-ED48-CCE3-76E3-B51791F1AB1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8368" t="9236" r="29416" b="39324"/>
          <a:stretch/>
        </p:blipFill>
        <p:spPr bwMode="auto">
          <a:xfrm>
            <a:off x="3172486" y="2788625"/>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8" descr="Benjamin van Durme - Johns Hopkins Whiting School of Engineering">
            <a:extLst>
              <a:ext uri="{FF2B5EF4-FFF2-40B4-BE49-F238E27FC236}">
                <a16:creationId xmlns:a16="http://schemas.microsoft.com/office/drawing/2014/main" id="{94686698-857F-2075-D427-06F3ACE807A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0979" t="3100" r="12309" b="3741"/>
          <a:stretch/>
        </p:blipFill>
        <p:spPr bwMode="auto">
          <a:xfrm>
            <a:off x="4253812" y="2788625"/>
            <a:ext cx="985474" cy="119318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46" name="Picture 26" descr="Jack Jingyu Zhang (@jackjingyuzhang) / X">
            <a:extLst>
              <a:ext uri="{FF2B5EF4-FFF2-40B4-BE49-F238E27FC236}">
                <a16:creationId xmlns:a16="http://schemas.microsoft.com/office/drawing/2014/main" id="{5CDF6F78-C7C4-1556-2611-AA6B89BFD60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907" r="12137" b="7962"/>
          <a:stretch/>
        </p:blipFill>
        <p:spPr bwMode="auto">
          <a:xfrm>
            <a:off x="2077591" y="2783316"/>
            <a:ext cx="983409" cy="120751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4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0C95-D0E4-C0FD-A51B-952E05EF69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DEB713-0D5C-5391-6477-29DE7B3738B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E938A93-EAF3-BD38-2318-2D1D886DDA59}"/>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Tree>
    <p:extLst>
      <p:ext uri="{BB962C8B-B14F-4D97-AF65-F5344CB8AC3E}">
        <p14:creationId xmlns:p14="http://schemas.microsoft.com/office/powerpoint/2010/main" val="303371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03EF-CF54-D4E4-AD84-7B9CA8EE82B0}"/>
              </a:ext>
            </a:extLst>
          </p:cNvPr>
          <p:cNvSpPr>
            <a:spLocks noGrp="1"/>
          </p:cNvSpPr>
          <p:nvPr>
            <p:ph type="title"/>
          </p:nvPr>
        </p:nvSpPr>
        <p:spPr/>
        <p:txBody>
          <a:bodyPr/>
          <a:lstStyle/>
          <a:p>
            <a:r>
              <a:rPr lang="en-US" dirty="0"/>
              <a:t>About me </a:t>
            </a:r>
          </a:p>
        </p:txBody>
      </p:sp>
      <p:sp>
        <p:nvSpPr>
          <p:cNvPr id="3" name="Content Placeholder 2">
            <a:extLst>
              <a:ext uri="{FF2B5EF4-FFF2-40B4-BE49-F238E27FC236}">
                <a16:creationId xmlns:a16="http://schemas.microsoft.com/office/drawing/2014/main" id="{A6676C85-3C56-8040-E37E-A726F5F7D76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2629DCE-0E83-7D20-4818-93E3C805EDD7}"/>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
        <p:nvSpPr>
          <p:cNvPr id="5" name="Rectangle 4">
            <a:extLst>
              <a:ext uri="{FF2B5EF4-FFF2-40B4-BE49-F238E27FC236}">
                <a16:creationId xmlns:a16="http://schemas.microsoft.com/office/drawing/2014/main" id="{DB5ACDA2-9BE2-2B66-19B9-1048D5E9EDFE}"/>
              </a:ext>
            </a:extLst>
          </p:cNvPr>
          <p:cNvSpPr/>
          <p:nvPr/>
        </p:nvSpPr>
        <p:spPr>
          <a:xfrm>
            <a:off x="753536" y="2876223"/>
            <a:ext cx="10642600" cy="1938992"/>
          </a:xfrm>
          <a:prstGeom prst="rect">
            <a:avLst/>
          </a:prstGeom>
          <a:solidFill>
            <a:schemeClr val="bg1">
              <a:lumMod val="95000"/>
            </a:schemeClr>
          </a:solidFill>
          <a:ln w="76200">
            <a:solidFill>
              <a:schemeClr val="bg1">
                <a:lumMod val="75000"/>
              </a:schemeClr>
            </a:solidFill>
          </a:ln>
        </p:spPr>
        <p:txBody>
          <a:bodyPr wrap="square">
            <a:spAutoFit/>
          </a:bodyPr>
          <a:lstStyle/>
          <a:p>
            <a:pPr algn="ctr"/>
            <a:r>
              <a:rPr lang="en-US" sz="4000" b="1" dirty="0"/>
              <a:t>Research agenda: </a:t>
            </a:r>
            <a:r>
              <a:rPr lang="en-US" sz="4000" dirty="0"/>
              <a:t>developing theories and empirical approaches to make AI systems capable of robust and transparent communication</a:t>
            </a:r>
            <a:endParaRPr lang="en-US" sz="4000" i="1" dirty="0"/>
          </a:p>
        </p:txBody>
      </p:sp>
    </p:spTree>
    <p:extLst>
      <p:ext uri="{BB962C8B-B14F-4D97-AF65-F5344CB8AC3E}">
        <p14:creationId xmlns:p14="http://schemas.microsoft.com/office/powerpoint/2010/main" val="37079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752B-E084-B0AA-2830-89CB090CAEE0}"/>
              </a:ext>
            </a:extLst>
          </p:cNvPr>
          <p:cNvSpPr>
            <a:spLocks noGrp="1"/>
          </p:cNvSpPr>
          <p:nvPr>
            <p:ph type="title"/>
          </p:nvPr>
        </p:nvSpPr>
        <p:spPr/>
        <p:txBody>
          <a:bodyPr/>
          <a:lstStyle/>
          <a:p>
            <a:r>
              <a:rPr lang="en-US" dirty="0"/>
              <a:t>Intelligence Continues to be a Moving Target</a:t>
            </a:r>
          </a:p>
        </p:txBody>
      </p:sp>
      <p:sp>
        <p:nvSpPr>
          <p:cNvPr id="3" name="Content Placeholder 2">
            <a:extLst>
              <a:ext uri="{FF2B5EF4-FFF2-40B4-BE49-F238E27FC236}">
                <a16:creationId xmlns:a16="http://schemas.microsoft.com/office/drawing/2014/main" id="{D77E9228-DED6-6183-4AAD-D515C4AC608D}"/>
              </a:ext>
            </a:extLst>
          </p:cNvPr>
          <p:cNvSpPr>
            <a:spLocks noGrp="1"/>
          </p:cNvSpPr>
          <p:nvPr>
            <p:ph idx="1"/>
          </p:nvPr>
        </p:nvSpPr>
        <p:spPr/>
        <p:txBody>
          <a:bodyPr/>
          <a:lstStyle/>
          <a:p>
            <a:r>
              <a:rPr lang="en-US" dirty="0"/>
              <a:t>Every step forward, we realize there are new challenges. </a:t>
            </a:r>
          </a:p>
          <a:p>
            <a:endParaRPr lang="en-US" dirty="0"/>
          </a:p>
          <a:p>
            <a:r>
              <a:rPr lang="en-US" dirty="0"/>
              <a:t>Unless there is a revolution outside AI (energy, hardware, etc.), </a:t>
            </a:r>
            <a:br>
              <a:rPr lang="en-US" dirty="0"/>
            </a:br>
            <a:r>
              <a:rPr lang="en-US" dirty="0"/>
              <a:t>we need a lot more innovations. </a:t>
            </a:r>
          </a:p>
        </p:txBody>
      </p:sp>
      <p:sp>
        <p:nvSpPr>
          <p:cNvPr id="4" name="Slide Number Placeholder 3">
            <a:extLst>
              <a:ext uri="{FF2B5EF4-FFF2-40B4-BE49-F238E27FC236}">
                <a16:creationId xmlns:a16="http://schemas.microsoft.com/office/drawing/2014/main" id="{F7005335-FF7B-2BD6-5C3B-BF9C5F2CA7D6}"/>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pic>
        <p:nvPicPr>
          <p:cNvPr id="30722" name="Picture 2" descr="What To Do if Your Strategy is a Moving Target? | LSA Global">
            <a:extLst>
              <a:ext uri="{FF2B5EF4-FFF2-40B4-BE49-F238E27FC236}">
                <a16:creationId xmlns:a16="http://schemas.microsoft.com/office/drawing/2014/main" id="{3D056CE7-9EF8-9894-C242-6C2B519DB5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94"/>
          <a:stretch/>
        </p:blipFill>
        <p:spPr bwMode="auto">
          <a:xfrm>
            <a:off x="3424662" y="3993266"/>
            <a:ext cx="4555596" cy="231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0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8AE5-19B3-14D6-B98B-350B1AB8B2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75677-33BE-47F5-2A57-9951CE9145D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0247DFE-0970-F0B0-6A08-78A21029110A}"/>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
        <p:nvSpPr>
          <p:cNvPr id="6" name="TextBox 5">
            <a:extLst>
              <a:ext uri="{FF2B5EF4-FFF2-40B4-BE49-F238E27FC236}">
                <a16:creationId xmlns:a16="http://schemas.microsoft.com/office/drawing/2014/main" id="{0207C04B-2AB9-C71E-50C7-C3F20E4D45A0}"/>
              </a:ext>
            </a:extLst>
          </p:cNvPr>
          <p:cNvSpPr txBox="1"/>
          <p:nvPr/>
        </p:nvSpPr>
        <p:spPr>
          <a:xfrm>
            <a:off x="3048990" y="2560743"/>
            <a:ext cx="6097978" cy="1754326"/>
          </a:xfrm>
          <a:prstGeom prst="rect">
            <a:avLst/>
          </a:prstGeom>
          <a:noFill/>
        </p:spPr>
        <p:txBody>
          <a:bodyPr wrap="square">
            <a:spAutoFit/>
          </a:bodyPr>
          <a:lstStyle/>
          <a:p>
            <a:pPr lvl="1"/>
            <a:r>
              <a:rPr lang="en-US" dirty="0"/>
              <a:t>End with open questions: </a:t>
            </a:r>
          </a:p>
          <a:p>
            <a:pPr lvl="2"/>
            <a:r>
              <a:rPr lang="en-US" dirty="0"/>
              <a:t>Role of RLHF and its necessity </a:t>
            </a:r>
          </a:p>
          <a:p>
            <a:pPr lvl="2"/>
            <a:r>
              <a:rPr lang="en-US" dirty="0"/>
              <a:t>Other aspects that we can’t capture </a:t>
            </a:r>
          </a:p>
          <a:p>
            <a:pPr lvl="3"/>
            <a:r>
              <a:rPr lang="en-US" dirty="0"/>
              <a:t>Curiosity </a:t>
            </a:r>
          </a:p>
          <a:p>
            <a:pPr lvl="3"/>
            <a:r>
              <a:rPr lang="en-US" dirty="0"/>
              <a:t>Altruism </a:t>
            </a:r>
          </a:p>
          <a:p>
            <a:pPr lvl="3"/>
            <a:r>
              <a:rPr lang="en-US" dirty="0"/>
              <a:t>… </a:t>
            </a:r>
          </a:p>
        </p:txBody>
      </p:sp>
    </p:spTree>
    <p:extLst>
      <p:ext uri="{BB962C8B-B14F-4D97-AF65-F5344CB8AC3E}">
        <p14:creationId xmlns:p14="http://schemas.microsoft.com/office/powerpoint/2010/main" val="179005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A0DC-1036-3DDF-9FF7-2E7B7D1C3B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89561C-0E47-C17B-FD6C-B425B18EC197}"/>
              </a:ext>
            </a:extLst>
          </p:cNvPr>
          <p:cNvSpPr>
            <a:spLocks noGrp="1"/>
          </p:cNvSpPr>
          <p:nvPr>
            <p:ph idx="1"/>
          </p:nvPr>
        </p:nvSpPr>
        <p:spPr/>
        <p:txBody>
          <a:bodyPr/>
          <a:lstStyle/>
          <a:p>
            <a:r>
              <a:rPr lang="en-US" dirty="0"/>
              <a:t>Changes: </a:t>
            </a:r>
          </a:p>
          <a:p>
            <a:pPr lvl="1"/>
            <a:r>
              <a:rPr lang="en-US" dirty="0"/>
              <a:t>Problem statement: how to reduce load of human annotators when aligning LLMs? </a:t>
            </a:r>
          </a:p>
          <a:p>
            <a:pPr lvl="2"/>
            <a:r>
              <a:rPr lang="en-US" dirty="0"/>
              <a:t>Why? Expensive, </a:t>
            </a:r>
          </a:p>
          <a:p>
            <a:pPr lvl="2"/>
            <a:r>
              <a:rPr lang="en-US" dirty="0"/>
              <a:t>less diverse, </a:t>
            </a:r>
          </a:p>
          <a:p>
            <a:pPr lvl="2"/>
            <a:r>
              <a:rPr lang="en-US" dirty="0"/>
              <a:t> misalignment between pre-training and human feedback potentially leading to hallucination </a:t>
            </a:r>
          </a:p>
          <a:p>
            <a:pPr lvl="3"/>
            <a:r>
              <a:rPr lang="en-US" dirty="0"/>
              <a:t>if we train a model to imitate human-generated text, it may learn to output common misconceptions (Lin et al., 2022). Or if we train a chat bot to optimize a reward such as engagement, it may learn to generate text that is compelling but false (Roller et al., 2021). If we try to reward model outputs that look true, a model may still learn to output false text if human raters can’t evaluate the correctness of that text (Kenton et al., 2021).</a:t>
            </a:r>
          </a:p>
          <a:p>
            <a:pPr lvl="2"/>
            <a:r>
              <a:rPr lang="en-US" dirty="0"/>
              <a:t>Instead, use LM itself </a:t>
            </a:r>
          </a:p>
          <a:p>
            <a:pPr lvl="2"/>
            <a:r>
              <a:rPr lang="en-US" dirty="0"/>
              <a:t>Somewhere add a reminder: we want to use a Vanilla language model </a:t>
            </a:r>
          </a:p>
          <a:p>
            <a:pPr lvl="2"/>
            <a:endParaRPr lang="en-US" dirty="0"/>
          </a:p>
          <a:p>
            <a:pPr lvl="1"/>
            <a:r>
              <a:rPr lang="en-US" dirty="0"/>
              <a:t>End with open questions: </a:t>
            </a:r>
          </a:p>
          <a:p>
            <a:pPr lvl="2"/>
            <a:r>
              <a:rPr lang="en-US" dirty="0"/>
              <a:t>Role of RLHF and its necessity </a:t>
            </a:r>
          </a:p>
          <a:p>
            <a:pPr lvl="2"/>
            <a:r>
              <a:rPr lang="en-US" dirty="0"/>
              <a:t>Other aspects that we can’t capture </a:t>
            </a:r>
          </a:p>
          <a:p>
            <a:pPr lvl="3"/>
            <a:r>
              <a:rPr lang="en-US" dirty="0"/>
              <a:t>Curiosity </a:t>
            </a:r>
          </a:p>
          <a:p>
            <a:pPr lvl="3"/>
            <a:r>
              <a:rPr lang="en-US" dirty="0"/>
              <a:t>Altruism </a:t>
            </a:r>
          </a:p>
          <a:p>
            <a:pPr lvl="3"/>
            <a:r>
              <a:rPr lang="en-US" dirty="0"/>
              <a:t>… </a:t>
            </a:r>
          </a:p>
        </p:txBody>
      </p:sp>
      <p:sp>
        <p:nvSpPr>
          <p:cNvPr id="4" name="Slide Number Placeholder 3">
            <a:extLst>
              <a:ext uri="{FF2B5EF4-FFF2-40B4-BE49-F238E27FC236}">
                <a16:creationId xmlns:a16="http://schemas.microsoft.com/office/drawing/2014/main" id="{C4224211-A025-CB25-8797-6AD3D449413A}"/>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Tree>
    <p:extLst>
      <p:ext uri="{BB962C8B-B14F-4D97-AF65-F5344CB8AC3E}">
        <p14:creationId xmlns:p14="http://schemas.microsoft.com/office/powerpoint/2010/main" val="121905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sz="3600" dirty="0"/>
              <a:t>Academia has to go slow[er] and understand things. </a:t>
            </a:r>
          </a:p>
        </p:txBody>
      </p:sp>
      <p:sp>
        <p:nvSpPr>
          <p:cNvPr id="3" name="Content Placeholder 2">
            <a:extLst>
              <a:ext uri="{FF2B5EF4-FFF2-40B4-BE49-F238E27FC236}">
                <a16:creationId xmlns:a16="http://schemas.microsoft.com/office/drawing/2014/main" id="{2B4C3C0F-ED24-2616-32E9-526E8AEC807E}"/>
              </a:ext>
            </a:extLst>
          </p:cNvPr>
          <p:cNvSpPr>
            <a:spLocks noGrp="1"/>
          </p:cNvSpPr>
          <p:nvPr>
            <p:ph idx="1"/>
          </p:nvPr>
        </p:nvSpPr>
        <p:spPr/>
        <p:txBody>
          <a:bodyPr/>
          <a:lstStyle/>
          <a:p>
            <a:r>
              <a:rPr lang="en-US" dirty="0"/>
              <a:t>Slow enough to understand why things work or do not work. </a:t>
            </a:r>
          </a:p>
          <a:p>
            <a:endParaRPr lang="en-US" dirty="0"/>
          </a:p>
          <a:p>
            <a:endParaRPr lang="en-US" dirty="0"/>
          </a:p>
          <a:p>
            <a:r>
              <a:rPr lang="en-US" dirty="0"/>
              <a:t>Today: Revisit two relevant technological pieces that deserve further deliberation.</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6" name="TextBox 5">
            <a:extLst>
              <a:ext uri="{FF2B5EF4-FFF2-40B4-BE49-F238E27FC236}">
                <a16:creationId xmlns:a16="http://schemas.microsoft.com/office/drawing/2014/main" id="{5CFA5E34-5F0B-2CA8-3B3D-044623EDF008}"/>
              </a:ext>
            </a:extLst>
          </p:cNvPr>
          <p:cNvSpPr txBox="1"/>
          <p:nvPr/>
        </p:nvSpPr>
        <p:spPr>
          <a:xfrm>
            <a:off x="-8354060" y="4602871"/>
            <a:ext cx="53451" cy="11299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960853687"/>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pic>
        <p:nvPicPr>
          <p:cNvPr id="13" name="Picture 12" descr="A screenshot of a question&#10;&#10;Description automatically generated">
            <a:extLst>
              <a:ext uri="{FF2B5EF4-FFF2-40B4-BE49-F238E27FC236}">
                <a16:creationId xmlns:a16="http://schemas.microsoft.com/office/drawing/2014/main" id="{88953BC4-9163-180C-CA67-89A3AA1446E1}"/>
              </a:ext>
            </a:extLst>
          </p:cNvPr>
          <p:cNvPicPr>
            <a:picLocks noChangeAspect="1"/>
          </p:cNvPicPr>
          <p:nvPr/>
        </p:nvPicPr>
        <p:blipFill>
          <a:blip r:embed="rId3"/>
          <a:stretch>
            <a:fillRect/>
          </a:stretch>
        </p:blipFill>
        <p:spPr>
          <a:xfrm>
            <a:off x="844050" y="1203115"/>
            <a:ext cx="10723545" cy="5294390"/>
          </a:xfrm>
          <a:prstGeom prst="rect">
            <a:avLst/>
          </a:prstGeom>
        </p:spPr>
      </p:pic>
      <p:sp>
        <p:nvSpPr>
          <p:cNvPr id="14" name="TextBox 13">
            <a:extLst>
              <a:ext uri="{FF2B5EF4-FFF2-40B4-BE49-F238E27FC236}">
                <a16:creationId xmlns:a16="http://schemas.microsoft.com/office/drawing/2014/main" id="{BC0536AB-1908-38B2-AEBA-331C4B1B4C9D}"/>
              </a:ext>
            </a:extLst>
          </p:cNvPr>
          <p:cNvSpPr txBox="1"/>
          <p:nvPr/>
        </p:nvSpPr>
        <p:spPr>
          <a:xfrm>
            <a:off x="416277" y="6553311"/>
            <a:ext cx="11359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[Sparks of Artificial General Intelligence: Early experiments with GPT-4, </a:t>
            </a:r>
            <a:r>
              <a:rPr lang="en-US" sz="1400" dirty="0" err="1">
                <a:solidFill>
                  <a:srgbClr val="595959"/>
                </a:solidFill>
                <a:latin typeface="Avenir Book" panose="02000503020000020003" pitchFamily="2" charset="0"/>
                <a:cs typeface="Arial"/>
              </a:rPr>
              <a:t>Bubeck</a:t>
            </a:r>
            <a:r>
              <a:rPr lang="en-US" sz="1400" dirty="0">
                <a:solidFill>
                  <a:srgbClr val="595959"/>
                </a:solidFill>
                <a:latin typeface="Avenir Book" panose="02000503020000020003" pitchFamily="2" charset="0"/>
                <a:cs typeface="Arial"/>
              </a:rPr>
              <a:t> et al. 2023]</a:t>
            </a:r>
            <a:endParaRPr lang="en-US" sz="1400" dirty="0">
              <a:latin typeface="Avenir Book" panose="02000503020000020003" pitchFamily="2" charset="0"/>
            </a:endParaRPr>
          </a:p>
        </p:txBody>
      </p:sp>
    </p:spTree>
    <p:extLst>
      <p:ext uri="{BB962C8B-B14F-4D97-AF65-F5344CB8AC3E}">
        <p14:creationId xmlns:p14="http://schemas.microsoft.com/office/powerpoint/2010/main" val="3807680549"/>
      </p:ext>
    </p:extLst>
  </p:cSld>
  <p:clrMapOvr>
    <a:masterClrMapping/>
  </p:clrMapOvr>
  <mc:AlternateContent xmlns:mc="http://schemas.openxmlformats.org/markup-compatibility/2006">
    <mc:Choice xmlns:p159="http://schemas.microsoft.com/office/powerpoint/2015/09/main" Requires="p159">
      <p:transition advTm="0">
        <p159:morph option="byObject"/>
      </p:transition>
    </mc:Choice>
    <mc:Fallback>
      <p:transition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C889-DAD6-3F90-1078-0DF08A40155A}"/>
              </a:ext>
            </a:extLst>
          </p:cNvPr>
          <p:cNvSpPr>
            <a:spLocks noGrp="1"/>
          </p:cNvSpPr>
          <p:nvPr>
            <p:ph type="title"/>
          </p:nvPr>
        </p:nvSpPr>
        <p:spPr/>
        <p:txBody>
          <a:bodyPr/>
          <a:lstStyle/>
          <a:p>
            <a:r>
              <a:rPr lang="en-US" dirty="0"/>
              <a:t>Is ICL ~ Optimization off the table?</a:t>
            </a:r>
          </a:p>
        </p:txBody>
      </p:sp>
      <p:sp>
        <p:nvSpPr>
          <p:cNvPr id="3" name="Content Placeholder 2">
            <a:extLst>
              <a:ext uri="{FF2B5EF4-FFF2-40B4-BE49-F238E27FC236}">
                <a16:creationId xmlns:a16="http://schemas.microsoft.com/office/drawing/2014/main" id="{7F6FAAF2-6575-5C5C-D462-5479E176C806}"/>
              </a:ext>
            </a:extLst>
          </p:cNvPr>
          <p:cNvSpPr>
            <a:spLocks noGrp="1"/>
          </p:cNvSpPr>
          <p:nvPr>
            <p:ph idx="1"/>
          </p:nvPr>
        </p:nvSpPr>
        <p:spPr/>
        <p:txBody>
          <a:bodyPr/>
          <a:lstStyle/>
          <a:p>
            <a:endParaRPr lang="en" dirty="0"/>
          </a:p>
          <a:p>
            <a:r>
              <a:rPr lang="en" dirty="0"/>
              <a:t>Deep inside, I believe that there must be a connection between ICL and optimization algorithms — we’re just not looking at it right. </a:t>
            </a:r>
          </a:p>
          <a:p>
            <a:endParaRPr lang="en-US" dirty="0"/>
          </a:p>
        </p:txBody>
      </p:sp>
      <p:sp>
        <p:nvSpPr>
          <p:cNvPr id="4" name="Slide Number Placeholder 3">
            <a:extLst>
              <a:ext uri="{FF2B5EF4-FFF2-40B4-BE49-F238E27FC236}">
                <a16:creationId xmlns:a16="http://schemas.microsoft.com/office/drawing/2014/main" id="{52247DDB-35C5-7A9C-EF16-3B6591F3B318}"/>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559168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838200" y="1095496"/>
            <a:ext cx="10515600" cy="4662488"/>
          </a:xfrm>
        </p:spPr>
        <p:txBody>
          <a:bodyPr/>
          <a:lstStyle/>
          <a:p>
            <a:pPr marL="0" indent="0">
              <a:buNone/>
            </a:pPr>
            <a:r>
              <a:rPr lang="en-US" sz="2800" i="1" dirty="0"/>
              <a:t>Collaborators: </a:t>
            </a:r>
          </a:p>
          <a:p>
            <a:pPr marL="0" indent="0">
              <a:buNone/>
            </a:pPr>
            <a:endParaRPr lang="en-US" i="1" dirty="0"/>
          </a:p>
          <a:p>
            <a:pPr marL="0" indent="0">
              <a:buNone/>
            </a:pPr>
            <a:endParaRPr lang="en-US" sz="2800" i="1" dirty="0"/>
          </a:p>
          <a:p>
            <a:pPr marL="0" indent="0">
              <a:buNone/>
            </a:pPr>
            <a:endParaRPr lang="en-US" i="1" dirty="0"/>
          </a:p>
          <a:p>
            <a:pPr marL="0" indent="0">
              <a:buNone/>
            </a:pPr>
            <a:endParaRPr lang="en-US" sz="2800"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Funding: </a:t>
            </a:r>
            <a:endParaRPr lang="en-US" sz="2800" i="1" dirty="0"/>
          </a:p>
          <a:p>
            <a:endParaRPr lang="en-US" dirty="0"/>
          </a:p>
        </p:txBody>
      </p:sp>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10769847" y="1619068"/>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776" y="888992"/>
            <a:ext cx="2985519" cy="62271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enter for Alzheimer's and Related Dementias (CARD) · GitHub">
            <a:extLst>
              <a:ext uri="{FF2B5EF4-FFF2-40B4-BE49-F238E27FC236}">
                <a16:creationId xmlns:a16="http://schemas.microsoft.com/office/drawing/2014/main" id="{165DB056-A69A-BEDB-DF2A-BEFE6FF33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340" y="2444636"/>
            <a:ext cx="653821" cy="6538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araz Faghri (@FarazFaghri) / X">
            <a:extLst>
              <a:ext uri="{FF2B5EF4-FFF2-40B4-BE49-F238E27FC236}">
                <a16:creationId xmlns:a16="http://schemas.microsoft.com/office/drawing/2014/main" id="{1A6C87CE-83E1-9555-D398-A8C89ACB69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59" r="7843"/>
          <a:stretch/>
        </p:blipFill>
        <p:spPr bwMode="auto">
          <a:xfrm>
            <a:off x="382028" y="3230384"/>
            <a:ext cx="985474"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6" name="Picture 6" descr="Akari Asai">
            <a:extLst>
              <a:ext uri="{FF2B5EF4-FFF2-40B4-BE49-F238E27FC236}">
                <a16:creationId xmlns:a16="http://schemas.microsoft.com/office/drawing/2014/main" id="{5CD9E743-055B-74DC-9E04-93ED2C56262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02" t="8827" r="12435" b="4566"/>
          <a:stretch/>
        </p:blipFill>
        <p:spPr bwMode="auto">
          <a:xfrm>
            <a:off x="7457958" y="1619068"/>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Goldwater Scholar Alex Mallen aims to make sense of the world — and make a  positive impact — through research in beneficial AI | Allen School News">
            <a:extLst>
              <a:ext uri="{FF2B5EF4-FFF2-40B4-BE49-F238E27FC236}">
                <a16:creationId xmlns:a16="http://schemas.microsoft.com/office/drawing/2014/main" id="{7E35ABDC-8A88-4829-0DDF-607E2A4979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497" t="10625" r="18114" b="28842"/>
          <a:stretch/>
        </p:blipFill>
        <p:spPr bwMode="auto">
          <a:xfrm>
            <a:off x="6015030" y="1607157"/>
            <a:ext cx="983409"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0" name="Picture 10" descr="50+ &quot;Victor Zhong&quot; profiles | LinkedIn">
            <a:extLst>
              <a:ext uri="{FF2B5EF4-FFF2-40B4-BE49-F238E27FC236}">
                <a16:creationId xmlns:a16="http://schemas.microsoft.com/office/drawing/2014/main" id="{788E92D1-FE69-F1F5-3EDA-9238CADBAC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278" t="5707" r="18454" b="19826"/>
          <a:stretch/>
        </p:blipFill>
        <p:spPr bwMode="auto">
          <a:xfrm>
            <a:off x="8570870" y="1624304"/>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2" name="Picture 12" descr="Rajarshi Das">
            <a:extLst>
              <a:ext uri="{FF2B5EF4-FFF2-40B4-BE49-F238E27FC236}">
                <a16:creationId xmlns:a16="http://schemas.microsoft.com/office/drawing/2014/main" id="{5207BCB4-146A-D1AB-8DCF-F6E7B16160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1885" t="14202" r="18873" b="40164"/>
          <a:stretch/>
        </p:blipFill>
        <p:spPr bwMode="auto">
          <a:xfrm>
            <a:off x="9667232" y="1619069"/>
            <a:ext cx="983409" cy="118022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58328" y="5165849"/>
            <a:ext cx="1735238" cy="10064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erceptual Reasoning and Interaction Research">
            <a:extLst>
              <a:ext uri="{FF2B5EF4-FFF2-40B4-BE49-F238E27FC236}">
                <a16:creationId xmlns:a16="http://schemas.microsoft.com/office/drawing/2014/main" id="{C55780E5-7164-C074-9528-3AC288944E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7871" y="5350222"/>
            <a:ext cx="3361982" cy="663058"/>
          </a:xfrm>
          <a:prstGeom prst="rect">
            <a:avLst/>
          </a:prstGeom>
          <a:noFill/>
          <a:extLst>
            <a:ext uri="{909E8E84-426E-40DD-AFC4-6F175D3DCCD1}">
              <a14:hiddenFill xmlns:a14="http://schemas.microsoft.com/office/drawing/2010/main">
                <a:solidFill>
                  <a:srgbClr val="FFFFFF"/>
                </a:solidFill>
              </a14:hiddenFill>
            </a:ext>
          </a:extLst>
        </p:spPr>
      </p:pic>
      <p:pic>
        <p:nvPicPr>
          <p:cNvPr id="18" name="Google Shape;13;p2">
            <a:extLst>
              <a:ext uri="{FF2B5EF4-FFF2-40B4-BE49-F238E27FC236}">
                <a16:creationId xmlns:a16="http://schemas.microsoft.com/office/drawing/2014/main" id="{B1292935-2685-7222-09FB-18EBDBFDE1D9}"/>
              </a:ext>
            </a:extLst>
          </p:cNvPr>
          <p:cNvPicPr preferRelativeResize="0">
            <a:picLocks noChangeAspect="1"/>
          </p:cNvPicPr>
          <p:nvPr/>
        </p:nvPicPr>
        <p:blipFill>
          <a:blip r:embed="rId13">
            <a:alphaModFix/>
          </a:blip>
          <a:stretch>
            <a:fillRect/>
          </a:stretch>
        </p:blipFill>
        <p:spPr>
          <a:xfrm>
            <a:off x="2934972" y="2419675"/>
            <a:ext cx="2634270" cy="714237"/>
          </a:xfrm>
          <a:prstGeom prst="rect">
            <a:avLst/>
          </a:prstGeom>
          <a:noFill/>
          <a:ln>
            <a:noFill/>
          </a:ln>
        </p:spPr>
      </p:pic>
      <p:pic>
        <p:nvPicPr>
          <p:cNvPr id="5142" name="Picture 22" descr="EleutherAI Releases GPT-NeoX-20B, A 20-billion-parameter AI Language">
            <a:extLst>
              <a:ext uri="{FF2B5EF4-FFF2-40B4-BE49-F238E27FC236}">
                <a16:creationId xmlns:a16="http://schemas.microsoft.com/office/drawing/2014/main" id="{123A9271-A0EF-267D-69EC-2AB96CD8FD5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651" t="28777" r="10560" b="27440"/>
          <a:stretch/>
        </p:blipFill>
        <p:spPr bwMode="auto">
          <a:xfrm>
            <a:off x="5767295" y="920705"/>
            <a:ext cx="1493738" cy="41819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9796" t="25773" r="19947" b="23818"/>
          <a:stretch/>
        </p:blipFill>
        <p:spPr bwMode="auto">
          <a:xfrm>
            <a:off x="7326368" y="5152293"/>
            <a:ext cx="1382171" cy="11562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Orion Weller">
            <a:extLst>
              <a:ext uri="{FF2B5EF4-FFF2-40B4-BE49-F238E27FC236}">
                <a16:creationId xmlns:a16="http://schemas.microsoft.com/office/drawing/2014/main" id="{58B69B36-97BD-8E34-5CF8-465EE2F1447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5771" t="11890" r="25687" b="26826"/>
          <a:stretch/>
        </p:blipFill>
        <p:spPr bwMode="auto">
          <a:xfrm>
            <a:off x="2767091" y="3230384"/>
            <a:ext cx="983409" cy="119318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4" descr="Marc Marone">
            <a:extLst>
              <a:ext uri="{FF2B5EF4-FFF2-40B4-BE49-F238E27FC236}">
                <a16:creationId xmlns:a16="http://schemas.microsoft.com/office/drawing/2014/main" id="{CA02B76D-ED48-CCE3-76E3-B51791F1AB1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8368" t="9236" r="29416" b="39324"/>
          <a:stretch/>
        </p:blipFill>
        <p:spPr bwMode="auto">
          <a:xfrm>
            <a:off x="3847327" y="3230384"/>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6" descr="Nathaniel Weir | PhD Student at Johns Hopkins University">
            <a:extLst>
              <a:ext uri="{FF2B5EF4-FFF2-40B4-BE49-F238E27FC236}">
                <a16:creationId xmlns:a16="http://schemas.microsoft.com/office/drawing/2014/main" id="{649532FE-9509-135A-06F6-29F6CAA5345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593" t="618" r="17590" b="24418"/>
          <a:stretch/>
        </p:blipFill>
        <p:spPr bwMode="auto">
          <a:xfrm>
            <a:off x="4931363" y="3234286"/>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8" descr="Benjamin van Durme - Johns Hopkins Whiting School of Engineering">
            <a:extLst>
              <a:ext uri="{FF2B5EF4-FFF2-40B4-BE49-F238E27FC236}">
                <a16:creationId xmlns:a16="http://schemas.microsoft.com/office/drawing/2014/main" id="{94686698-857F-2075-D427-06F3ACE807A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0979" t="3100" r="12309" b="3741"/>
          <a:stretch/>
        </p:blipFill>
        <p:spPr bwMode="auto">
          <a:xfrm>
            <a:off x="6004413" y="3230384"/>
            <a:ext cx="985474" cy="119318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46" name="Picture 26" descr="Jack Jingyu Zhang (@jackjingyuzhang) / X">
            <a:extLst>
              <a:ext uri="{FF2B5EF4-FFF2-40B4-BE49-F238E27FC236}">
                <a16:creationId xmlns:a16="http://schemas.microsoft.com/office/drawing/2014/main" id="{5CDF6F78-C7C4-1556-2611-AA6B89BFD60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2907" r="12137" b="7962"/>
          <a:stretch/>
        </p:blipFill>
        <p:spPr bwMode="auto">
          <a:xfrm>
            <a:off x="1690119" y="3225075"/>
            <a:ext cx="983409" cy="120751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9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629DCE-0E83-7D20-4818-93E3C805EDD7}"/>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
        <p:nvSpPr>
          <p:cNvPr id="7" name="Oval 6">
            <a:extLst>
              <a:ext uri="{FF2B5EF4-FFF2-40B4-BE49-F238E27FC236}">
                <a16:creationId xmlns:a16="http://schemas.microsoft.com/office/drawing/2014/main" id="{7C517C7E-AFF6-00A2-6F57-5B9127EB2D5E}"/>
              </a:ext>
            </a:extLst>
          </p:cNvPr>
          <p:cNvSpPr/>
          <p:nvPr/>
        </p:nvSpPr>
        <p:spPr>
          <a:xfrm>
            <a:off x="3072984" y="2126068"/>
            <a:ext cx="3565805" cy="2582481"/>
          </a:xfrm>
          <a:prstGeom prst="ellipse">
            <a:avLst/>
          </a:prstGeom>
          <a:solidFill>
            <a:srgbClr val="005AD4">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4000" b="1" dirty="0">
                <a:solidFill>
                  <a:schemeClr val="tx1"/>
                </a:solidFill>
              </a:rPr>
              <a:t>Evaluation </a:t>
            </a:r>
            <a:br>
              <a:rPr lang="en-US" sz="4000" dirty="0">
                <a:solidFill>
                  <a:schemeClr val="tx1"/>
                </a:solidFill>
              </a:rPr>
            </a:br>
            <a:r>
              <a:rPr lang="en-US" sz="2000" dirty="0">
                <a:solidFill>
                  <a:schemeClr val="tx1"/>
                </a:solidFill>
              </a:rPr>
              <a:t>(defining the problem) </a:t>
            </a:r>
          </a:p>
          <a:p>
            <a:pPr algn="ctr"/>
            <a:endParaRPr lang="en-US" sz="2000" dirty="0">
              <a:solidFill>
                <a:schemeClr val="tx1"/>
              </a:solidFill>
            </a:endParaRPr>
          </a:p>
          <a:p>
            <a:pPr algn="ctr"/>
            <a:endParaRPr lang="en-US" sz="2000" dirty="0">
              <a:solidFill>
                <a:schemeClr val="tx1"/>
              </a:solidFill>
            </a:endParaRPr>
          </a:p>
        </p:txBody>
      </p:sp>
      <p:sp>
        <p:nvSpPr>
          <p:cNvPr id="10" name="Oval 9">
            <a:extLst>
              <a:ext uri="{FF2B5EF4-FFF2-40B4-BE49-F238E27FC236}">
                <a16:creationId xmlns:a16="http://schemas.microsoft.com/office/drawing/2014/main" id="{7BA47A7F-9A31-B276-0488-937E1DE71B49}"/>
              </a:ext>
            </a:extLst>
          </p:cNvPr>
          <p:cNvSpPr/>
          <p:nvPr/>
        </p:nvSpPr>
        <p:spPr>
          <a:xfrm>
            <a:off x="6146082" y="2126655"/>
            <a:ext cx="3747426" cy="2556842"/>
          </a:xfrm>
          <a:prstGeom prst="ellipse">
            <a:avLst/>
          </a:prstGeom>
          <a:solidFill>
            <a:srgbClr val="C0000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tx1"/>
              </a:solidFill>
            </a:endParaRPr>
          </a:p>
          <a:p>
            <a:pPr algn="ctr"/>
            <a:r>
              <a:rPr lang="en-US" sz="4000" b="1" dirty="0">
                <a:solidFill>
                  <a:schemeClr val="tx1"/>
                </a:solidFill>
              </a:rPr>
              <a:t>Algorithms</a:t>
            </a:r>
            <a:br>
              <a:rPr lang="en-US" sz="4000" dirty="0">
                <a:solidFill>
                  <a:schemeClr val="tx1"/>
                </a:solidFill>
              </a:rPr>
            </a:br>
            <a:r>
              <a:rPr lang="en-US" sz="2000" dirty="0">
                <a:solidFill>
                  <a:schemeClr val="tx1"/>
                </a:solidFill>
              </a:rPr>
              <a:t>(solving the problem) </a:t>
            </a: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p>
        </p:txBody>
      </p:sp>
      <p:sp>
        <p:nvSpPr>
          <p:cNvPr id="11" name="Oval 10">
            <a:extLst>
              <a:ext uri="{FF2B5EF4-FFF2-40B4-BE49-F238E27FC236}">
                <a16:creationId xmlns:a16="http://schemas.microsoft.com/office/drawing/2014/main" id="{A5FED441-4412-89F9-410C-1E9D9CB1E3EA}"/>
              </a:ext>
            </a:extLst>
          </p:cNvPr>
          <p:cNvSpPr/>
          <p:nvPr/>
        </p:nvSpPr>
        <p:spPr>
          <a:xfrm>
            <a:off x="4302177" y="3598622"/>
            <a:ext cx="4167266" cy="2919741"/>
          </a:xfrm>
          <a:prstGeom prst="ellipse">
            <a:avLst/>
          </a:prstGeom>
          <a:solidFill>
            <a:srgbClr val="00B05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a:p>
            <a:pPr algn="ctr"/>
            <a:endParaRPr lang="en-US" sz="2400" dirty="0">
              <a:solidFill>
                <a:schemeClr val="tx1"/>
              </a:solidFill>
            </a:endParaRPr>
          </a:p>
          <a:p>
            <a:pPr algn="ctr"/>
            <a:r>
              <a:rPr lang="en-US" sz="4000" b="1" dirty="0">
                <a:solidFill>
                  <a:schemeClr val="tx1"/>
                </a:solidFill>
              </a:rPr>
              <a:t>Applications</a:t>
            </a:r>
            <a:br>
              <a:rPr lang="en-US" sz="4000" dirty="0">
                <a:solidFill>
                  <a:schemeClr val="tx1"/>
                </a:solidFill>
              </a:rPr>
            </a:br>
            <a:r>
              <a:rPr lang="en-US" sz="2000" dirty="0">
                <a:solidFill>
                  <a:schemeClr val="tx1"/>
                </a:solidFill>
              </a:rPr>
              <a:t>(translate to the world) </a:t>
            </a:r>
            <a:endParaRPr lang="en-US" sz="2000" b="1" dirty="0">
              <a:solidFill>
                <a:schemeClr val="tx1"/>
              </a:solidFill>
            </a:endParaRPr>
          </a:p>
        </p:txBody>
      </p:sp>
      <p:sp>
        <p:nvSpPr>
          <p:cNvPr id="17" name="Rectangle 16">
            <a:extLst>
              <a:ext uri="{FF2B5EF4-FFF2-40B4-BE49-F238E27FC236}">
                <a16:creationId xmlns:a16="http://schemas.microsoft.com/office/drawing/2014/main" id="{8DECBA02-BD60-10DA-296B-242BA93E513E}"/>
              </a:ext>
            </a:extLst>
          </p:cNvPr>
          <p:cNvSpPr/>
          <p:nvPr/>
        </p:nvSpPr>
        <p:spPr>
          <a:xfrm>
            <a:off x="753536" y="116092"/>
            <a:ext cx="10642600" cy="1938992"/>
          </a:xfrm>
          <a:prstGeom prst="rect">
            <a:avLst/>
          </a:prstGeom>
          <a:solidFill>
            <a:schemeClr val="bg1">
              <a:lumMod val="95000"/>
            </a:schemeClr>
          </a:solidFill>
          <a:ln w="76200">
            <a:solidFill>
              <a:schemeClr val="bg1">
                <a:lumMod val="75000"/>
              </a:schemeClr>
            </a:solidFill>
          </a:ln>
        </p:spPr>
        <p:txBody>
          <a:bodyPr wrap="square">
            <a:spAutoFit/>
          </a:bodyPr>
          <a:lstStyle/>
          <a:p>
            <a:pPr algn="ctr"/>
            <a:r>
              <a:rPr lang="en-US" sz="4000" b="1" dirty="0"/>
              <a:t>Research agenda: </a:t>
            </a:r>
            <a:r>
              <a:rPr lang="en-US" sz="4000" dirty="0"/>
              <a:t>developing theories and empirical approaches to make AI systems capable of robust and transparent communication</a:t>
            </a:r>
            <a:endParaRPr lang="en-US" sz="4000" i="1" dirty="0"/>
          </a:p>
        </p:txBody>
      </p:sp>
    </p:spTree>
    <p:extLst>
      <p:ext uri="{BB962C8B-B14F-4D97-AF65-F5344CB8AC3E}">
        <p14:creationId xmlns:p14="http://schemas.microsoft.com/office/powerpoint/2010/main" val="35316900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9222-4BD2-A11B-6826-46DAE538A084}"/>
              </a:ext>
            </a:extLst>
          </p:cNvPr>
          <p:cNvSpPr>
            <a:spLocks noGrp="1"/>
          </p:cNvSpPr>
          <p:nvPr>
            <p:ph type="title"/>
          </p:nvPr>
        </p:nvSpPr>
        <p:spPr/>
        <p:txBody>
          <a:bodyPr/>
          <a:lstStyle/>
          <a:p>
            <a:r>
              <a:rPr lang="en-US" dirty="0"/>
              <a:t>LLMs + Aging Research</a:t>
            </a:r>
          </a:p>
        </p:txBody>
      </p:sp>
      <p:sp>
        <p:nvSpPr>
          <p:cNvPr id="4" name="Slide Number Placeholder 3">
            <a:extLst>
              <a:ext uri="{FF2B5EF4-FFF2-40B4-BE49-F238E27FC236}">
                <a16:creationId xmlns:a16="http://schemas.microsoft.com/office/drawing/2014/main" id="{DE748653-33F8-8E5C-5732-72DC713247A8}"/>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
        <p:nvSpPr>
          <p:cNvPr id="5" name="Rounded Rectangle 4">
            <a:extLst>
              <a:ext uri="{FF2B5EF4-FFF2-40B4-BE49-F238E27FC236}">
                <a16:creationId xmlns:a16="http://schemas.microsoft.com/office/drawing/2014/main" id="{0C91EA1C-9E8B-21C7-68AF-B9203BC01947}"/>
              </a:ext>
            </a:extLst>
          </p:cNvPr>
          <p:cNvSpPr/>
          <p:nvPr/>
        </p:nvSpPr>
        <p:spPr>
          <a:xfrm>
            <a:off x="725466" y="1702365"/>
            <a:ext cx="4997886" cy="4410336"/>
          </a:xfrm>
          <a:prstGeom prst="roundRect">
            <a:avLst>
              <a:gd name="adj" fmla="val 8955"/>
            </a:avLst>
          </a:prstGeom>
          <a:solidFill>
            <a:schemeClr val="bg1"/>
          </a:solidFill>
          <a:ln w="762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b="1" dirty="0">
                <a:solidFill>
                  <a:schemeClr val="tx1"/>
                </a:solidFill>
              </a:rPr>
              <a:t>Research applications</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dirty="0"/>
          </a:p>
        </p:txBody>
      </p:sp>
      <p:pic>
        <p:nvPicPr>
          <p:cNvPr id="1028" name="Picture 4" descr="First-In-Human Clinical Trial Requirement -BioPharma Services">
            <a:extLst>
              <a:ext uri="{FF2B5EF4-FFF2-40B4-BE49-F238E27FC236}">
                <a16:creationId xmlns:a16="http://schemas.microsoft.com/office/drawing/2014/main" id="{DC44AEAE-30C1-493B-C8C6-5981DD5C0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7" y="2533295"/>
            <a:ext cx="1788184" cy="1788184"/>
          </a:xfrm>
          <a:prstGeom prst="rect">
            <a:avLst/>
          </a:prstGeom>
          <a:noFill/>
          <a:extLst>
            <a:ext uri="{909E8E84-426E-40DD-AFC4-6F175D3DCCD1}">
              <a14:hiddenFill xmlns:a14="http://schemas.microsoft.com/office/drawing/2010/main">
                <a:solidFill>
                  <a:srgbClr val="FFFFFF"/>
                </a:solidFill>
              </a14:hiddenFill>
            </a:ext>
          </a:extLst>
        </p:spPr>
      </p:pic>
      <p:sp>
        <p:nvSpPr>
          <p:cNvPr id="7" name="Up-Down Arrow 6">
            <a:extLst>
              <a:ext uri="{FF2B5EF4-FFF2-40B4-BE49-F238E27FC236}">
                <a16:creationId xmlns:a16="http://schemas.microsoft.com/office/drawing/2014/main" id="{E5F92422-696C-6F4A-8FBB-5DD9DB3A885B}"/>
              </a:ext>
            </a:extLst>
          </p:cNvPr>
          <p:cNvSpPr/>
          <p:nvPr/>
        </p:nvSpPr>
        <p:spPr>
          <a:xfrm rot="8115407">
            <a:off x="2035020" y="4163130"/>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2023 Revenue Cycle KPIs for Medical Billing Challenges">
            <a:extLst>
              <a:ext uri="{FF2B5EF4-FFF2-40B4-BE49-F238E27FC236}">
                <a16:creationId xmlns:a16="http://schemas.microsoft.com/office/drawing/2014/main" id="{F495DB41-77D3-3625-15D8-406838476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6" t="12055" r="14091" b="13059"/>
          <a:stretch/>
        </p:blipFill>
        <p:spPr bwMode="auto">
          <a:xfrm>
            <a:off x="4152630" y="2836454"/>
            <a:ext cx="1360994" cy="119219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F36ABF9-A231-B079-AAEB-102AE7758B9C}"/>
              </a:ext>
            </a:extLst>
          </p:cNvPr>
          <p:cNvSpPr txBox="1"/>
          <p:nvPr/>
        </p:nvSpPr>
        <p:spPr>
          <a:xfrm>
            <a:off x="2608196" y="4696481"/>
            <a:ext cx="1038323" cy="1569660"/>
          </a:xfrm>
          <a:prstGeom prst="rect">
            <a:avLst/>
          </a:prstGeom>
          <a:noFill/>
        </p:spPr>
        <p:txBody>
          <a:bodyPr wrap="square">
            <a:spAutoFit/>
          </a:bodyPr>
          <a:lstStyle/>
          <a:p>
            <a:r>
              <a:rPr lang="en-US" sz="9600" dirty="0"/>
              <a:t>🤖</a:t>
            </a:r>
            <a:endParaRPr lang="en-US" sz="8000" dirty="0"/>
          </a:p>
        </p:txBody>
      </p:sp>
      <p:sp>
        <p:nvSpPr>
          <p:cNvPr id="14" name="Up-Down Arrow 13">
            <a:extLst>
              <a:ext uri="{FF2B5EF4-FFF2-40B4-BE49-F238E27FC236}">
                <a16:creationId xmlns:a16="http://schemas.microsoft.com/office/drawing/2014/main" id="{CE762933-49D7-4E4D-2F75-226B25FA6FB8}"/>
              </a:ext>
            </a:extLst>
          </p:cNvPr>
          <p:cNvSpPr/>
          <p:nvPr/>
        </p:nvSpPr>
        <p:spPr>
          <a:xfrm rot="13475430">
            <a:off x="3920899" y="4162420"/>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4D6FC5D-1A16-5DE0-1126-E589589D423C}"/>
              </a:ext>
            </a:extLst>
          </p:cNvPr>
          <p:cNvSpPr/>
          <p:nvPr/>
        </p:nvSpPr>
        <p:spPr>
          <a:xfrm>
            <a:off x="6468648" y="1702365"/>
            <a:ext cx="4997886" cy="4410336"/>
          </a:xfrm>
          <a:prstGeom prst="roundRect">
            <a:avLst>
              <a:gd name="adj" fmla="val 8955"/>
            </a:avLst>
          </a:prstGeom>
          <a:solidFill>
            <a:schemeClr val="bg1"/>
          </a:solidFill>
          <a:ln w="762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b="1" dirty="0">
                <a:solidFill>
                  <a:schemeClr val="tx1"/>
                </a:solidFill>
              </a:rPr>
              <a:t>Clinical applications </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dirty="0"/>
          </a:p>
        </p:txBody>
      </p:sp>
      <p:sp>
        <p:nvSpPr>
          <p:cNvPr id="16" name="Up-Down Arrow 15">
            <a:extLst>
              <a:ext uri="{FF2B5EF4-FFF2-40B4-BE49-F238E27FC236}">
                <a16:creationId xmlns:a16="http://schemas.microsoft.com/office/drawing/2014/main" id="{2752FA01-C8B3-DB09-7E32-88AF440163B1}"/>
              </a:ext>
            </a:extLst>
          </p:cNvPr>
          <p:cNvSpPr/>
          <p:nvPr/>
        </p:nvSpPr>
        <p:spPr>
          <a:xfrm rot="8115407">
            <a:off x="7984831" y="4181302"/>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1CD9CAF-EEE5-4B1F-89A8-BE458B906E06}"/>
              </a:ext>
            </a:extLst>
          </p:cNvPr>
          <p:cNvSpPr txBox="1"/>
          <p:nvPr/>
        </p:nvSpPr>
        <p:spPr>
          <a:xfrm>
            <a:off x="8558007" y="4714653"/>
            <a:ext cx="1038323" cy="1569660"/>
          </a:xfrm>
          <a:prstGeom prst="rect">
            <a:avLst/>
          </a:prstGeom>
          <a:noFill/>
        </p:spPr>
        <p:txBody>
          <a:bodyPr wrap="square">
            <a:spAutoFit/>
          </a:bodyPr>
          <a:lstStyle/>
          <a:p>
            <a:r>
              <a:rPr lang="en-US" sz="9600" dirty="0"/>
              <a:t>🤖</a:t>
            </a:r>
            <a:endParaRPr lang="en-US" sz="8000" dirty="0"/>
          </a:p>
        </p:txBody>
      </p:sp>
      <p:sp>
        <p:nvSpPr>
          <p:cNvPr id="18" name="Up-Down Arrow 17">
            <a:extLst>
              <a:ext uri="{FF2B5EF4-FFF2-40B4-BE49-F238E27FC236}">
                <a16:creationId xmlns:a16="http://schemas.microsoft.com/office/drawing/2014/main" id="{EEE3331D-4C2E-6B35-FB57-C13999AC9E0D}"/>
              </a:ext>
            </a:extLst>
          </p:cNvPr>
          <p:cNvSpPr/>
          <p:nvPr/>
        </p:nvSpPr>
        <p:spPr>
          <a:xfrm rot="13475430">
            <a:off x="9870710" y="4180592"/>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Paper-to-Podcast - Summary">
            <a:extLst>
              <a:ext uri="{FF2B5EF4-FFF2-40B4-BE49-F238E27FC236}">
                <a16:creationId xmlns:a16="http://schemas.microsoft.com/office/drawing/2014/main" id="{3DE993DC-57E9-C3AA-A8ED-F2BEECFD8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675" y="2657564"/>
            <a:ext cx="1539645" cy="15396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nior man in wheelchair on a white background Vector Image">
            <a:extLst>
              <a:ext uri="{FF2B5EF4-FFF2-40B4-BE49-F238E27FC236}">
                <a16:creationId xmlns:a16="http://schemas.microsoft.com/office/drawing/2014/main" id="{ADFDCC5B-E59E-A252-46CA-10DB8D70B2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45" t="10867" r="10959" b="14520"/>
          <a:stretch/>
        </p:blipFill>
        <p:spPr bwMode="auto">
          <a:xfrm>
            <a:off x="9884225" y="2674862"/>
            <a:ext cx="1248059" cy="1626363"/>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81F166B0-7403-8F78-8FF5-CF73F5ECDBE1}"/>
              </a:ext>
            </a:extLst>
          </p:cNvPr>
          <p:cNvSpPr/>
          <p:nvPr/>
        </p:nvSpPr>
        <p:spPr>
          <a:xfrm>
            <a:off x="9211734" y="-50614"/>
            <a:ext cx="3242302" cy="1733767"/>
          </a:xfrm>
          <a:prstGeom prst="ellipse">
            <a:avLst/>
          </a:prstGeom>
          <a:solidFill>
            <a:srgbClr val="00B050">
              <a:alpha val="2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Applications</a:t>
            </a:r>
            <a:br>
              <a:rPr lang="en-US" sz="2800" dirty="0">
                <a:solidFill>
                  <a:schemeClr val="tx1"/>
                </a:solidFill>
              </a:rPr>
            </a:br>
            <a:r>
              <a:rPr lang="en-US" sz="1400" dirty="0">
                <a:solidFill>
                  <a:schemeClr val="tx1"/>
                </a:solidFill>
              </a:rPr>
              <a:t>(translate to the world) </a:t>
            </a:r>
            <a:endParaRPr lang="en-US" sz="1400" b="1" dirty="0">
              <a:solidFill>
                <a:schemeClr val="tx1"/>
              </a:solidFill>
            </a:endParaRPr>
          </a:p>
        </p:txBody>
      </p:sp>
    </p:spTree>
    <p:extLst>
      <p:ext uri="{BB962C8B-B14F-4D97-AF65-F5344CB8AC3E}">
        <p14:creationId xmlns:p14="http://schemas.microsoft.com/office/powerpoint/2010/main" val="83740957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par>
                                <p:cTn id="40" presetID="10" presetClass="entr" presetSubtype="0" fill="hold" nodeType="with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p:bldP spid="14" grpId="0" animBg="1"/>
      <p:bldP spid="15" grpId="0" animBg="1"/>
      <p:bldP spid="16" grpId="0" animBg="1"/>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463A-D2D1-08F1-2A09-D76DC3511759}"/>
              </a:ext>
            </a:extLst>
          </p:cNvPr>
          <p:cNvSpPr>
            <a:spLocks noGrp="1"/>
          </p:cNvSpPr>
          <p:nvPr>
            <p:ph type="title"/>
          </p:nvPr>
        </p:nvSpPr>
        <p:spPr>
          <a:xfrm>
            <a:off x="200025" y="229341"/>
            <a:ext cx="11830050" cy="1006475"/>
          </a:xfrm>
        </p:spPr>
        <p:txBody>
          <a:bodyPr/>
          <a:lstStyle/>
          <a:p>
            <a:r>
              <a:rPr lang="en-US" dirty="0"/>
              <a:t>LLM failures </a:t>
            </a:r>
          </a:p>
        </p:txBody>
      </p:sp>
      <p:sp>
        <p:nvSpPr>
          <p:cNvPr id="3" name="Content Placeholder 2">
            <a:extLst>
              <a:ext uri="{FF2B5EF4-FFF2-40B4-BE49-F238E27FC236}">
                <a16:creationId xmlns:a16="http://schemas.microsoft.com/office/drawing/2014/main" id="{2387C729-6B49-CCDA-6FE3-FEA80D9FE70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7449420-4EEC-5BC7-3611-8FCE38F41A70}"/>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pic>
        <p:nvPicPr>
          <p:cNvPr id="5" name="Picture 4" descr="Microsoft Bing Chat Review | PCMag">
            <a:extLst>
              <a:ext uri="{FF2B5EF4-FFF2-40B4-BE49-F238E27FC236}">
                <a16:creationId xmlns:a16="http://schemas.microsoft.com/office/drawing/2014/main" id="{37BD2743-89C6-8347-FAFD-BC0DB1704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75" y="851922"/>
            <a:ext cx="2405911" cy="13542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67D397-6FDD-F566-E42C-F93FC5687C7E}"/>
              </a:ext>
            </a:extLst>
          </p:cNvPr>
          <p:cNvSpPr txBox="1"/>
          <p:nvPr/>
        </p:nvSpPr>
        <p:spPr>
          <a:xfrm>
            <a:off x="466629" y="2040427"/>
            <a:ext cx="2688737" cy="369332"/>
          </a:xfrm>
          <a:prstGeom prst="rect">
            <a:avLst/>
          </a:prstGeom>
          <a:noFill/>
        </p:spPr>
        <p:txBody>
          <a:bodyPr wrap="square">
            <a:spAutoFit/>
          </a:bodyPr>
          <a:lstStyle/>
          <a:p>
            <a:r>
              <a:rPr lang="en-US" dirty="0"/>
              <a:t>(fetched on Aug 30, 2023)</a:t>
            </a:r>
          </a:p>
        </p:txBody>
      </p:sp>
      <p:pic>
        <p:nvPicPr>
          <p:cNvPr id="8" name="Content Placeholder 5" descr="A blue sign with white text&#10;&#10;Description automatically generated">
            <a:extLst>
              <a:ext uri="{FF2B5EF4-FFF2-40B4-BE49-F238E27FC236}">
                <a16:creationId xmlns:a16="http://schemas.microsoft.com/office/drawing/2014/main" id="{BAE95709-F2C8-5FB2-D70B-E08219060B60}"/>
              </a:ext>
            </a:extLst>
          </p:cNvPr>
          <p:cNvPicPr>
            <a:picLocks noChangeAspect="1"/>
          </p:cNvPicPr>
          <p:nvPr/>
        </p:nvPicPr>
        <p:blipFill>
          <a:blip r:embed="rId4"/>
          <a:stretch>
            <a:fillRect/>
          </a:stretch>
        </p:blipFill>
        <p:spPr bwMode="auto">
          <a:xfrm>
            <a:off x="5807075" y="1710951"/>
            <a:ext cx="6223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A screenshot of a computer&#10;&#10;Description automatically generated">
            <a:extLst>
              <a:ext uri="{FF2B5EF4-FFF2-40B4-BE49-F238E27FC236}">
                <a16:creationId xmlns:a16="http://schemas.microsoft.com/office/drawing/2014/main" id="{71F2E2FE-9C2A-6916-A6A1-156DAEC5C3BD}"/>
              </a:ext>
            </a:extLst>
          </p:cNvPr>
          <p:cNvPicPr>
            <a:picLocks noChangeAspect="1"/>
          </p:cNvPicPr>
          <p:nvPr/>
        </p:nvPicPr>
        <p:blipFill rotWithShape="1">
          <a:blip r:embed="rId5"/>
          <a:srcRect b="72033"/>
          <a:stretch/>
        </p:blipFill>
        <p:spPr>
          <a:xfrm>
            <a:off x="166947" y="2859876"/>
            <a:ext cx="11340617" cy="1354206"/>
          </a:xfrm>
          <a:prstGeom prst="rect">
            <a:avLst/>
          </a:prstGeom>
        </p:spPr>
      </p:pic>
      <p:sp>
        <p:nvSpPr>
          <p:cNvPr id="10" name="TextBox 9">
            <a:extLst>
              <a:ext uri="{FF2B5EF4-FFF2-40B4-BE49-F238E27FC236}">
                <a16:creationId xmlns:a16="http://schemas.microsoft.com/office/drawing/2014/main" id="{1C093AEC-84DF-E8C6-9BD2-FECC07B644A6}"/>
              </a:ext>
            </a:extLst>
          </p:cNvPr>
          <p:cNvSpPr txBox="1"/>
          <p:nvPr/>
        </p:nvSpPr>
        <p:spPr>
          <a:xfrm>
            <a:off x="8094597" y="232669"/>
            <a:ext cx="1038323" cy="1569660"/>
          </a:xfrm>
          <a:prstGeom prst="rect">
            <a:avLst/>
          </a:prstGeom>
          <a:noFill/>
        </p:spPr>
        <p:txBody>
          <a:bodyPr wrap="square">
            <a:spAutoFit/>
          </a:bodyPr>
          <a:lstStyle/>
          <a:p>
            <a:r>
              <a:rPr lang="en-US" sz="9600" dirty="0"/>
              <a:t>🤖</a:t>
            </a:r>
            <a:endParaRPr lang="en-US" sz="8000" dirty="0"/>
          </a:p>
        </p:txBody>
      </p:sp>
      <p:sp>
        <p:nvSpPr>
          <p:cNvPr id="11" name="Up-Down Arrow 10">
            <a:extLst>
              <a:ext uri="{FF2B5EF4-FFF2-40B4-BE49-F238E27FC236}">
                <a16:creationId xmlns:a16="http://schemas.microsoft.com/office/drawing/2014/main" id="{AA8F9FD1-91F7-AE82-45D3-AD18D1AF220E}"/>
              </a:ext>
            </a:extLst>
          </p:cNvPr>
          <p:cNvSpPr/>
          <p:nvPr/>
        </p:nvSpPr>
        <p:spPr>
          <a:xfrm rot="16200000">
            <a:off x="9722040" y="344787"/>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0" descr="Senior man in wheelchair on a white background Vector Image">
            <a:extLst>
              <a:ext uri="{FF2B5EF4-FFF2-40B4-BE49-F238E27FC236}">
                <a16:creationId xmlns:a16="http://schemas.microsoft.com/office/drawing/2014/main" id="{70AFEE14-40FA-112A-BEBD-93A134ABB9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45" t="10867" r="10959" b="14520"/>
          <a:stretch/>
        </p:blipFill>
        <p:spPr bwMode="auto">
          <a:xfrm>
            <a:off x="11408398" y="516549"/>
            <a:ext cx="551276" cy="7183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2023 Revenue Cycle KPIs for Medical Billing Challenges">
            <a:extLst>
              <a:ext uri="{FF2B5EF4-FFF2-40B4-BE49-F238E27FC236}">
                <a16:creationId xmlns:a16="http://schemas.microsoft.com/office/drawing/2014/main" id="{D387158E-1538-68C6-9AC2-6EA994CE63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905" t="16348" r="25906" b="15665"/>
          <a:stretch/>
        </p:blipFill>
        <p:spPr bwMode="auto">
          <a:xfrm>
            <a:off x="10595793" y="100346"/>
            <a:ext cx="911771" cy="798575"/>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6BB01067-51F4-0069-E45C-A022A2190DE7}"/>
              </a:ext>
            </a:extLst>
          </p:cNvPr>
          <p:cNvSpPr/>
          <p:nvPr/>
        </p:nvSpPr>
        <p:spPr>
          <a:xfrm>
            <a:off x="684436" y="4988194"/>
            <a:ext cx="10669364" cy="710662"/>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The </a:t>
            </a:r>
            <a:r>
              <a:rPr lang="en-US" sz="4000" dirty="0">
                <a:solidFill>
                  <a:srgbClr val="00B050"/>
                </a:solidFill>
              </a:rPr>
              <a:t>boundaries</a:t>
            </a:r>
            <a:r>
              <a:rPr lang="en-US" sz="4000" dirty="0">
                <a:solidFill>
                  <a:schemeClr val="tx1"/>
                </a:solidFill>
              </a:rPr>
              <a:t> of these failures are </a:t>
            </a:r>
            <a:r>
              <a:rPr lang="en-US" sz="4000" dirty="0">
                <a:solidFill>
                  <a:srgbClr val="00B050"/>
                </a:solidFill>
              </a:rPr>
              <a:t>unknown</a:t>
            </a:r>
            <a:r>
              <a:rPr lang="en-US" sz="4000" dirty="0">
                <a:solidFill>
                  <a:schemeClr val="tx1"/>
                </a:solidFill>
              </a:rPr>
              <a:t>. </a:t>
            </a:r>
          </a:p>
        </p:txBody>
      </p:sp>
      <p:sp>
        <p:nvSpPr>
          <p:cNvPr id="18" name="TextBox 17">
            <a:extLst>
              <a:ext uri="{FF2B5EF4-FFF2-40B4-BE49-F238E27FC236}">
                <a16:creationId xmlns:a16="http://schemas.microsoft.com/office/drawing/2014/main" id="{EA1D4B3B-0904-3215-5D81-4D5117400036}"/>
              </a:ext>
            </a:extLst>
          </p:cNvPr>
          <p:cNvSpPr txBox="1"/>
          <p:nvPr/>
        </p:nvSpPr>
        <p:spPr>
          <a:xfrm>
            <a:off x="8003678" y="5854864"/>
            <a:ext cx="6096000" cy="584775"/>
          </a:xfrm>
          <a:prstGeom prst="rect">
            <a:avLst/>
          </a:prstGeom>
          <a:noFill/>
        </p:spPr>
        <p:txBody>
          <a:bodyPr wrap="square">
            <a:spAutoFit/>
          </a:bodyPr>
          <a:lstStyle/>
          <a:p>
            <a:r>
              <a:rPr lang="en-US" sz="3200" dirty="0">
                <a:solidFill>
                  <a:srgbClr val="C00000"/>
                </a:solidFill>
              </a:rPr>
              <a:t>⟹ safety problem</a:t>
            </a:r>
          </a:p>
        </p:txBody>
      </p:sp>
    </p:spTree>
    <p:extLst>
      <p:ext uri="{BB962C8B-B14F-4D97-AF65-F5344CB8AC3E}">
        <p14:creationId xmlns:p14="http://schemas.microsoft.com/office/powerpoint/2010/main" val="162547720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A89CC-A6CB-F62D-5008-BFB5C059290A}"/>
              </a:ext>
            </a:extLst>
          </p:cNvPr>
          <p:cNvSpPr>
            <a:spLocks noGrp="1"/>
          </p:cNvSpPr>
          <p:nvPr>
            <p:ph idx="1"/>
          </p:nvPr>
        </p:nvSpPr>
        <p:spPr>
          <a:xfrm>
            <a:off x="838200" y="1467138"/>
            <a:ext cx="10515600" cy="4662488"/>
          </a:xfrm>
        </p:spPr>
        <p:txBody>
          <a:bodyPr/>
          <a:lstStyle/>
          <a:p>
            <a:r>
              <a:rPr lang="en-US" b="1" dirty="0"/>
              <a:t>Controlled experiment: </a:t>
            </a:r>
            <a:br>
              <a:rPr lang="en-US" b="1" dirty="0"/>
            </a:br>
            <a:r>
              <a:rPr lang="en-US" dirty="0"/>
              <a:t>Question accuracy for fixed relationship and varying subjects. </a:t>
            </a:r>
          </a:p>
        </p:txBody>
      </p:sp>
      <p:sp>
        <p:nvSpPr>
          <p:cNvPr id="26" name="Rounded Rectangle">
            <a:extLst>
              <a:ext uri="{FF2B5EF4-FFF2-40B4-BE49-F238E27FC236}">
                <a16:creationId xmlns:a16="http://schemas.microsoft.com/office/drawing/2014/main" id="{06CD3474-64D7-368D-51AD-1B391C0E5227}"/>
              </a:ext>
            </a:extLst>
          </p:cNvPr>
          <p:cNvSpPr/>
          <p:nvPr/>
        </p:nvSpPr>
        <p:spPr>
          <a:xfrm>
            <a:off x="8188270" y="1861070"/>
            <a:ext cx="260478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BD70262D-46A5-1708-BC23-EFE9B4DB4767}"/>
              </a:ext>
            </a:extLst>
          </p:cNvPr>
          <p:cNvSpPr/>
          <p:nvPr/>
        </p:nvSpPr>
        <p:spPr>
          <a:xfrm>
            <a:off x="4693610" y="1838937"/>
            <a:ext cx="2741053"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LLM failure vs. distributional properties of data</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grpSp>
        <p:nvGrpSpPr>
          <p:cNvPr id="22" name="Group 21">
            <a:extLst>
              <a:ext uri="{FF2B5EF4-FFF2-40B4-BE49-F238E27FC236}">
                <a16:creationId xmlns:a16="http://schemas.microsoft.com/office/drawing/2014/main" id="{A0A46F55-C3E5-33CA-965B-79D91CED873D}"/>
              </a:ext>
            </a:extLst>
          </p:cNvPr>
          <p:cNvGrpSpPr/>
          <p:nvPr/>
        </p:nvGrpSpPr>
        <p:grpSpPr>
          <a:xfrm>
            <a:off x="1843968" y="3115429"/>
            <a:ext cx="4426089" cy="954107"/>
            <a:chOff x="1843968" y="3115429"/>
            <a:chExt cx="4426089" cy="954107"/>
          </a:xfrm>
        </p:grpSpPr>
        <p:sp>
          <p:nvSpPr>
            <p:cNvPr id="36" name="Rounded Rectangle">
              <a:extLst>
                <a:ext uri="{FF2B5EF4-FFF2-40B4-BE49-F238E27FC236}">
                  <a16:creationId xmlns:a16="http://schemas.microsoft.com/office/drawing/2014/main" id="{A3BC86E2-0AAB-645C-9705-1500CC7E814F}"/>
                </a:ext>
              </a:extLst>
            </p:cNvPr>
            <p:cNvSpPr/>
            <p:nvPr/>
          </p:nvSpPr>
          <p:spPr>
            <a:xfrm>
              <a:off x="4031604" y="3159929"/>
              <a:ext cx="2169160"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3AEA882E-375C-0B9C-0799-13812896901E}"/>
                </a:ext>
              </a:extLst>
            </p:cNvPr>
            <p:cNvSpPr/>
            <p:nvPr/>
          </p:nvSpPr>
          <p:spPr>
            <a:xfrm>
              <a:off x="3182965" y="3603241"/>
              <a:ext cx="193321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extBox 37">
              <a:extLst>
                <a:ext uri="{FF2B5EF4-FFF2-40B4-BE49-F238E27FC236}">
                  <a16:creationId xmlns:a16="http://schemas.microsoft.com/office/drawing/2014/main" id="{93D575E8-65AB-E7D1-9114-7D60FF2C5E50}"/>
                </a:ext>
              </a:extLst>
            </p:cNvPr>
            <p:cNvSpPr txBox="1"/>
            <p:nvPr/>
          </p:nvSpPr>
          <p:spPr>
            <a:xfrm>
              <a:off x="1843968" y="3115429"/>
              <a:ext cx="4426089" cy="954107"/>
            </a:xfrm>
            <a:prstGeom prst="rect">
              <a:avLst/>
            </a:prstGeom>
            <a:noFill/>
          </p:spPr>
          <p:txBody>
            <a:bodyPr wrap="square">
              <a:spAutoFit/>
            </a:bodyPr>
            <a:lstStyle/>
            <a:p>
              <a:pPr algn="ctr">
                <a:defRPr sz="5100">
                  <a:latin typeface="American Typewriter"/>
                  <a:ea typeface="American Typewriter"/>
                  <a:cs typeface="American Typewriter"/>
                  <a:sym typeface="American Typewriter"/>
                </a:defRPr>
              </a:pPr>
              <a:r>
                <a:rPr lang="en-US" sz="2800" dirty="0"/>
                <a:t>Q: Who was the director of The Titanic?</a:t>
              </a:r>
            </a:p>
          </p:txBody>
        </p:sp>
      </p:grpSp>
      <p:sp>
        <p:nvSpPr>
          <p:cNvPr id="6" name="Rounded Rectangle 5">
            <a:extLst>
              <a:ext uri="{FF2B5EF4-FFF2-40B4-BE49-F238E27FC236}">
                <a16:creationId xmlns:a16="http://schemas.microsoft.com/office/drawing/2014/main" id="{EF8E0801-D646-A4EE-F400-DC5A6C80E9DD}"/>
              </a:ext>
            </a:extLst>
          </p:cNvPr>
          <p:cNvSpPr/>
          <p:nvPr/>
        </p:nvSpPr>
        <p:spPr>
          <a:xfrm>
            <a:off x="704535" y="4946653"/>
            <a:ext cx="10874115" cy="954108"/>
          </a:xfrm>
          <a:prstGeom prst="roundRect">
            <a:avLst/>
          </a:prstGeom>
          <a:solidFill>
            <a:srgbClr val="FCFC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Avenir Book" panose="02000503020000020003" pitchFamily="2" charset="0"/>
              </a:rPr>
              <a:t>Hypothesis:</a:t>
            </a:r>
            <a:r>
              <a:rPr lang="en-US" sz="3600" dirty="0">
                <a:solidFill>
                  <a:schemeClr val="tx1"/>
                </a:solidFill>
                <a:latin typeface="Avenir Book" panose="02000503020000020003" pitchFamily="2" charset="0"/>
              </a:rPr>
              <a:t> Popularity predicts factual accuracy?</a:t>
            </a:r>
          </a:p>
        </p:txBody>
      </p:sp>
      <p:sp>
        <p:nvSpPr>
          <p:cNvPr id="8" name="TextBox 7">
            <a:extLst>
              <a:ext uri="{FF2B5EF4-FFF2-40B4-BE49-F238E27FC236}">
                <a16:creationId xmlns:a16="http://schemas.microsoft.com/office/drawing/2014/main" id="{52A52BB2-539B-599D-C8D4-3401EA0F25F9}"/>
              </a:ext>
            </a:extLst>
          </p:cNvPr>
          <p:cNvSpPr txBox="1"/>
          <p:nvPr/>
        </p:nvSpPr>
        <p:spPr>
          <a:xfrm>
            <a:off x="145998" y="6418240"/>
            <a:ext cx="11510085" cy="338554"/>
          </a:xfrm>
          <a:prstGeom prst="rect">
            <a:avLst/>
          </a:prstGeom>
          <a:noFill/>
        </p:spPr>
        <p:txBody>
          <a:bodyPr wrap="square">
            <a:spAutoFit/>
          </a:bodyPr>
          <a:lstStyle/>
          <a:p>
            <a:r>
              <a:rPr lang="en-US" sz="1600" dirty="0" err="1"/>
              <a:t>Mallen</a:t>
            </a:r>
            <a:r>
              <a:rPr lang="en-US" sz="1600" dirty="0"/>
              <a:t> et al. When Not to Trust Language Models: Investigating Effectiveness of Parametric and Non-Parametric Memories, </a:t>
            </a:r>
            <a:r>
              <a:rPr lang="en-US" sz="1600" i="1" dirty="0"/>
              <a:t>ACL </a:t>
            </a:r>
            <a:r>
              <a:rPr lang="en-US" sz="1600" dirty="0"/>
              <a:t>2023</a:t>
            </a:r>
          </a:p>
        </p:txBody>
      </p:sp>
      <p:grpSp>
        <p:nvGrpSpPr>
          <p:cNvPr id="23" name="Group 22">
            <a:extLst>
              <a:ext uri="{FF2B5EF4-FFF2-40B4-BE49-F238E27FC236}">
                <a16:creationId xmlns:a16="http://schemas.microsoft.com/office/drawing/2014/main" id="{9FF830B5-D03B-0E49-6C3B-CE285D0DED15}"/>
              </a:ext>
            </a:extLst>
          </p:cNvPr>
          <p:cNvGrpSpPr/>
          <p:nvPr/>
        </p:nvGrpSpPr>
        <p:grpSpPr>
          <a:xfrm>
            <a:off x="6784780" y="2881917"/>
            <a:ext cx="5193433" cy="1569660"/>
            <a:chOff x="6784780" y="2881917"/>
            <a:chExt cx="5193433" cy="1569660"/>
          </a:xfrm>
        </p:grpSpPr>
        <p:sp>
          <p:nvSpPr>
            <p:cNvPr id="13" name="TextBox 12">
              <a:extLst>
                <a:ext uri="{FF2B5EF4-FFF2-40B4-BE49-F238E27FC236}">
                  <a16:creationId xmlns:a16="http://schemas.microsoft.com/office/drawing/2014/main" id="{0368FA33-8A87-3D23-2302-074693497F29}"/>
                </a:ext>
              </a:extLst>
            </p:cNvPr>
            <p:cNvSpPr txBox="1"/>
            <p:nvPr/>
          </p:nvSpPr>
          <p:spPr>
            <a:xfrm>
              <a:off x="8308190" y="2881917"/>
              <a:ext cx="1038323" cy="1569660"/>
            </a:xfrm>
            <a:prstGeom prst="rect">
              <a:avLst/>
            </a:prstGeom>
            <a:noFill/>
          </p:spPr>
          <p:txBody>
            <a:bodyPr wrap="square">
              <a:spAutoFit/>
            </a:bodyPr>
            <a:lstStyle/>
            <a:p>
              <a:r>
                <a:rPr lang="en-US" sz="9600" dirty="0"/>
                <a:t>🤖</a:t>
              </a:r>
              <a:endParaRPr lang="en-US" sz="8000" dirty="0"/>
            </a:p>
          </p:txBody>
        </p:sp>
        <p:sp>
          <p:nvSpPr>
            <p:cNvPr id="14" name="Down Arrow 13">
              <a:extLst>
                <a:ext uri="{FF2B5EF4-FFF2-40B4-BE49-F238E27FC236}">
                  <a16:creationId xmlns:a16="http://schemas.microsoft.com/office/drawing/2014/main" id="{093FB9C7-C12E-2833-C837-F5229C8055F6}"/>
                </a:ext>
              </a:extLst>
            </p:cNvPr>
            <p:cNvSpPr/>
            <p:nvPr/>
          </p:nvSpPr>
          <p:spPr>
            <a:xfrm rot="16200000">
              <a:off x="7724589" y="3188886"/>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Q: Who was the director of The White Suit?">
              <a:extLst>
                <a:ext uri="{FF2B5EF4-FFF2-40B4-BE49-F238E27FC236}">
                  <a16:creationId xmlns:a16="http://schemas.microsoft.com/office/drawing/2014/main" id="{579A3ACC-9F01-B119-E8AC-59B5D2A9CBE6}"/>
                </a:ext>
              </a:extLst>
            </p:cNvPr>
            <p:cNvSpPr txBox="1"/>
            <p:nvPr/>
          </p:nvSpPr>
          <p:spPr>
            <a:xfrm>
              <a:off x="6784780" y="3324878"/>
              <a:ext cx="81368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sz="1850" dirty="0"/>
                <a:t>Q</a:t>
              </a:r>
              <a:r>
                <a:rPr lang="en-US" sz="1850" dirty="0"/>
                <a:t>uery</a:t>
              </a:r>
              <a:endParaRPr sz="1850" dirty="0"/>
            </a:p>
          </p:txBody>
        </p:sp>
        <p:sp>
          <p:nvSpPr>
            <p:cNvPr id="16" name="Down Arrow 15">
              <a:extLst>
                <a:ext uri="{FF2B5EF4-FFF2-40B4-BE49-F238E27FC236}">
                  <a16:creationId xmlns:a16="http://schemas.microsoft.com/office/drawing/2014/main" id="{D932920B-3055-1498-84DD-DCCCBC8440BD}"/>
                </a:ext>
              </a:extLst>
            </p:cNvPr>
            <p:cNvSpPr/>
            <p:nvPr/>
          </p:nvSpPr>
          <p:spPr>
            <a:xfrm rot="16200000">
              <a:off x="9753245" y="3196879"/>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Q: Who was the director of The White Suit?">
              <a:extLst>
                <a:ext uri="{FF2B5EF4-FFF2-40B4-BE49-F238E27FC236}">
                  <a16:creationId xmlns:a16="http://schemas.microsoft.com/office/drawing/2014/main" id="{F764851F-E288-3FBD-DA0E-3E1090217424}"/>
                </a:ext>
              </a:extLst>
            </p:cNvPr>
            <p:cNvSpPr txBox="1"/>
            <p:nvPr/>
          </p:nvSpPr>
          <p:spPr>
            <a:xfrm>
              <a:off x="10446165" y="3327092"/>
              <a:ext cx="1532048"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1850" dirty="0"/>
                <a:t>Response</a:t>
              </a:r>
              <a:endParaRPr sz="1850" dirty="0"/>
            </a:p>
          </p:txBody>
        </p:sp>
      </p:grpSp>
    </p:spTree>
    <p:extLst>
      <p:ext uri="{BB962C8B-B14F-4D97-AF65-F5344CB8AC3E}">
        <p14:creationId xmlns:p14="http://schemas.microsoft.com/office/powerpoint/2010/main" val="237164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A89CC-A6CB-F62D-5008-BFB5C059290A}"/>
              </a:ext>
            </a:extLst>
          </p:cNvPr>
          <p:cNvSpPr>
            <a:spLocks noGrp="1"/>
          </p:cNvSpPr>
          <p:nvPr>
            <p:ph idx="1"/>
          </p:nvPr>
        </p:nvSpPr>
        <p:spPr>
          <a:xfrm>
            <a:off x="838200" y="1467138"/>
            <a:ext cx="10515600" cy="4662488"/>
          </a:xfrm>
        </p:spPr>
        <p:txBody>
          <a:bodyPr/>
          <a:lstStyle/>
          <a:p>
            <a:r>
              <a:rPr lang="en-US" b="1" dirty="0"/>
              <a:t>Controlled experiment: </a:t>
            </a:r>
            <a:br>
              <a:rPr lang="en-US" b="1" dirty="0"/>
            </a:br>
            <a:r>
              <a:rPr lang="en-US" dirty="0"/>
              <a:t>Question accuracy for fixed relationship and varying subjects. </a:t>
            </a:r>
          </a:p>
        </p:txBody>
      </p:sp>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LLM failure vs. distributional properties of data</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grpSp>
        <p:nvGrpSpPr>
          <p:cNvPr id="35" name="Group 34">
            <a:extLst>
              <a:ext uri="{FF2B5EF4-FFF2-40B4-BE49-F238E27FC236}">
                <a16:creationId xmlns:a16="http://schemas.microsoft.com/office/drawing/2014/main" id="{E8F317E1-099D-BC09-1D2F-D0EFAF9F2D3F}"/>
              </a:ext>
            </a:extLst>
          </p:cNvPr>
          <p:cNvGrpSpPr/>
          <p:nvPr/>
        </p:nvGrpSpPr>
        <p:grpSpPr>
          <a:xfrm>
            <a:off x="7728575" y="2439296"/>
            <a:ext cx="3724489" cy="2959185"/>
            <a:chOff x="12644900" y="6497806"/>
            <a:chExt cx="10720852" cy="7627827"/>
          </a:xfrm>
        </p:grpSpPr>
        <p:pic>
          <p:nvPicPr>
            <p:cNvPr id="28" name="Image" descr="Image">
              <a:extLst>
                <a:ext uri="{FF2B5EF4-FFF2-40B4-BE49-F238E27FC236}">
                  <a16:creationId xmlns:a16="http://schemas.microsoft.com/office/drawing/2014/main" id="{000470E7-8E06-ED72-8E0E-5784FC153B75}"/>
                </a:ext>
              </a:extLst>
            </p:cNvPr>
            <p:cNvPicPr>
              <a:picLocks noChangeAspect="1"/>
            </p:cNvPicPr>
            <p:nvPr/>
          </p:nvPicPr>
          <p:blipFill>
            <a:blip r:embed="rId3"/>
            <a:srcRect t="16370" r="11374"/>
            <a:stretch>
              <a:fillRect/>
            </a:stretch>
          </p:blipFill>
          <p:spPr>
            <a:xfrm>
              <a:off x="13555860" y="6497806"/>
              <a:ext cx="9361466" cy="5733886"/>
            </a:xfrm>
            <a:prstGeom prst="rect">
              <a:avLst/>
            </a:prstGeom>
            <a:ln w="12700">
              <a:miter lim="400000"/>
            </a:ln>
          </p:spPr>
        </p:pic>
        <p:sp>
          <p:nvSpPr>
            <p:cNvPr id="31" name="subject log-popularity">
              <a:extLst>
                <a:ext uri="{FF2B5EF4-FFF2-40B4-BE49-F238E27FC236}">
                  <a16:creationId xmlns:a16="http://schemas.microsoft.com/office/drawing/2014/main" id="{3E7F48AB-9054-F9FF-5C8B-EC060ADCF6EE}"/>
                </a:ext>
              </a:extLst>
            </p:cNvPr>
            <p:cNvSpPr txBox="1"/>
            <p:nvPr/>
          </p:nvSpPr>
          <p:spPr>
            <a:xfrm>
              <a:off x="15389772" y="12092652"/>
              <a:ext cx="5281531" cy="699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b="1"/>
              </a:lvl1pPr>
            </a:lstStyle>
            <a:p>
              <a:r>
                <a:rPr sz="2000" dirty="0"/>
                <a:t>subject log-popularity</a:t>
              </a:r>
            </a:p>
          </p:txBody>
        </p:sp>
        <p:sp>
          <p:nvSpPr>
            <p:cNvPr id="32" name="accuracy">
              <a:extLst>
                <a:ext uri="{FF2B5EF4-FFF2-40B4-BE49-F238E27FC236}">
                  <a16:creationId xmlns:a16="http://schemas.microsoft.com/office/drawing/2014/main" id="{17E3F9EC-5BBF-E010-886A-C0658C41E92C}"/>
                </a:ext>
              </a:extLst>
            </p:cNvPr>
            <p:cNvSpPr txBox="1"/>
            <p:nvPr/>
          </p:nvSpPr>
          <p:spPr>
            <a:xfrm rot="16200000">
              <a:off x="11967067" y="8719699"/>
              <a:ext cx="2468129" cy="1112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sz="2800" dirty="0"/>
                <a:t>accuracy</a:t>
              </a:r>
            </a:p>
          </p:txBody>
        </p:sp>
        <p:sp>
          <p:nvSpPr>
            <p:cNvPr id="33" name="text-davinci-003, “director”">
              <a:extLst>
                <a:ext uri="{FF2B5EF4-FFF2-40B4-BE49-F238E27FC236}">
                  <a16:creationId xmlns:a16="http://schemas.microsoft.com/office/drawing/2014/main" id="{68C2671C-5AB4-B76B-CE56-34599402E536}"/>
                </a:ext>
              </a:extLst>
            </p:cNvPr>
            <p:cNvSpPr txBox="1"/>
            <p:nvPr/>
          </p:nvSpPr>
          <p:spPr>
            <a:xfrm>
              <a:off x="13908108" y="13067834"/>
              <a:ext cx="9457644" cy="1057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vl1pPr>
            </a:lstStyle>
            <a:p>
              <a:r>
                <a:rPr lang="en-US" sz="2000" dirty="0"/>
                <a:t>🤖 </a:t>
              </a:r>
              <a:r>
                <a:rPr sz="2000" dirty="0"/>
                <a:t>text-davinci-003, “director”</a:t>
              </a:r>
            </a:p>
          </p:txBody>
        </p:sp>
      </p:grpSp>
      <p:sp>
        <p:nvSpPr>
          <p:cNvPr id="36" name="Rounded Rectangle">
            <a:extLst>
              <a:ext uri="{FF2B5EF4-FFF2-40B4-BE49-F238E27FC236}">
                <a16:creationId xmlns:a16="http://schemas.microsoft.com/office/drawing/2014/main" id="{A3BC86E2-0AAB-645C-9705-1500CC7E814F}"/>
              </a:ext>
            </a:extLst>
          </p:cNvPr>
          <p:cNvSpPr/>
          <p:nvPr/>
        </p:nvSpPr>
        <p:spPr>
          <a:xfrm>
            <a:off x="4031604" y="3159929"/>
            <a:ext cx="2169160"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3AEA882E-375C-0B9C-0799-13812896901E}"/>
              </a:ext>
            </a:extLst>
          </p:cNvPr>
          <p:cNvSpPr/>
          <p:nvPr/>
        </p:nvSpPr>
        <p:spPr>
          <a:xfrm>
            <a:off x="3182965" y="3603241"/>
            <a:ext cx="193321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extBox 37">
            <a:extLst>
              <a:ext uri="{FF2B5EF4-FFF2-40B4-BE49-F238E27FC236}">
                <a16:creationId xmlns:a16="http://schemas.microsoft.com/office/drawing/2014/main" id="{93D575E8-65AB-E7D1-9114-7D60FF2C5E50}"/>
              </a:ext>
            </a:extLst>
          </p:cNvPr>
          <p:cNvSpPr txBox="1"/>
          <p:nvPr/>
        </p:nvSpPr>
        <p:spPr>
          <a:xfrm>
            <a:off x="1843968" y="3115429"/>
            <a:ext cx="4426089" cy="954107"/>
          </a:xfrm>
          <a:prstGeom prst="rect">
            <a:avLst/>
          </a:prstGeom>
          <a:noFill/>
        </p:spPr>
        <p:txBody>
          <a:bodyPr wrap="square">
            <a:spAutoFit/>
          </a:bodyPr>
          <a:lstStyle/>
          <a:p>
            <a:pPr algn="ctr">
              <a:defRPr sz="5100">
                <a:latin typeface="American Typewriter"/>
                <a:ea typeface="American Typewriter"/>
                <a:cs typeface="American Typewriter"/>
                <a:sym typeface="American Typewriter"/>
              </a:defRPr>
            </a:pPr>
            <a:r>
              <a:rPr lang="en-US" sz="2800" dirty="0"/>
              <a:t>Q: Who was the director of The Titanic?</a:t>
            </a:r>
          </a:p>
        </p:txBody>
      </p:sp>
      <p:sp>
        <p:nvSpPr>
          <p:cNvPr id="39" name="Rounded Rectangle">
            <a:extLst>
              <a:ext uri="{FF2B5EF4-FFF2-40B4-BE49-F238E27FC236}">
                <a16:creationId xmlns:a16="http://schemas.microsoft.com/office/drawing/2014/main" id="{A54DD0D4-3ED1-E60C-4883-301F29D5B9F1}"/>
              </a:ext>
            </a:extLst>
          </p:cNvPr>
          <p:cNvSpPr/>
          <p:nvPr/>
        </p:nvSpPr>
        <p:spPr>
          <a:xfrm>
            <a:off x="8688655" y="4562421"/>
            <a:ext cx="910923" cy="365125"/>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0" name="Rounded Rectangle">
            <a:extLst>
              <a:ext uri="{FF2B5EF4-FFF2-40B4-BE49-F238E27FC236}">
                <a16:creationId xmlns:a16="http://schemas.microsoft.com/office/drawing/2014/main" id="{FDD5C257-6EB4-52CD-70C6-F6AC99A40E97}"/>
              </a:ext>
            </a:extLst>
          </p:cNvPr>
          <p:cNvSpPr/>
          <p:nvPr/>
        </p:nvSpPr>
        <p:spPr>
          <a:xfrm>
            <a:off x="10346332" y="4968369"/>
            <a:ext cx="1102070" cy="319942"/>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42" name="TextBox 41">
            <a:extLst>
              <a:ext uri="{FF2B5EF4-FFF2-40B4-BE49-F238E27FC236}">
                <a16:creationId xmlns:a16="http://schemas.microsoft.com/office/drawing/2014/main" id="{CCDC7A54-C02D-F5DB-53AF-5670541F5183}"/>
              </a:ext>
            </a:extLst>
          </p:cNvPr>
          <p:cNvSpPr txBox="1"/>
          <p:nvPr/>
        </p:nvSpPr>
        <p:spPr>
          <a:xfrm>
            <a:off x="145998" y="6418240"/>
            <a:ext cx="11510085" cy="338554"/>
          </a:xfrm>
          <a:prstGeom prst="rect">
            <a:avLst/>
          </a:prstGeom>
          <a:noFill/>
        </p:spPr>
        <p:txBody>
          <a:bodyPr wrap="square">
            <a:spAutoFit/>
          </a:bodyPr>
          <a:lstStyle/>
          <a:p>
            <a:r>
              <a:rPr lang="en-US" sz="1600" dirty="0" err="1"/>
              <a:t>Mallen</a:t>
            </a:r>
            <a:r>
              <a:rPr lang="en-US" sz="1600" dirty="0"/>
              <a:t> et al. When Not to Trust Language Models: Investigating Effectiveness of Parametric and Non-Parametric Memories, </a:t>
            </a:r>
            <a:r>
              <a:rPr lang="en-US" sz="1600" i="1" dirty="0"/>
              <a:t>ACL </a:t>
            </a:r>
            <a:r>
              <a:rPr lang="en-US" sz="1600" dirty="0"/>
              <a:t>2023</a:t>
            </a:r>
          </a:p>
        </p:txBody>
      </p:sp>
      <p:sp>
        <p:nvSpPr>
          <p:cNvPr id="5" name="Rounded Rectangle 4">
            <a:extLst>
              <a:ext uri="{FF2B5EF4-FFF2-40B4-BE49-F238E27FC236}">
                <a16:creationId xmlns:a16="http://schemas.microsoft.com/office/drawing/2014/main" id="{ED47E10D-5178-0E64-88D4-44BFCC7C3D09}"/>
              </a:ext>
            </a:extLst>
          </p:cNvPr>
          <p:cNvSpPr/>
          <p:nvPr/>
        </p:nvSpPr>
        <p:spPr>
          <a:xfrm>
            <a:off x="417272" y="5005720"/>
            <a:ext cx="11125732" cy="135195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Factual accuracy of LLMs is positively correlated with ”popularity” of information. </a:t>
            </a:r>
          </a:p>
        </p:txBody>
      </p:sp>
      <p:sp>
        <p:nvSpPr>
          <p:cNvPr id="8" name="Rounded Rectangle">
            <a:extLst>
              <a:ext uri="{FF2B5EF4-FFF2-40B4-BE49-F238E27FC236}">
                <a16:creationId xmlns:a16="http://schemas.microsoft.com/office/drawing/2014/main" id="{06A912CD-3E7E-0B17-22DD-ECCD7488F72B}"/>
              </a:ext>
            </a:extLst>
          </p:cNvPr>
          <p:cNvSpPr/>
          <p:nvPr/>
        </p:nvSpPr>
        <p:spPr>
          <a:xfrm>
            <a:off x="8188270" y="1861070"/>
            <a:ext cx="260478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 name="Rounded Rectangle">
            <a:extLst>
              <a:ext uri="{FF2B5EF4-FFF2-40B4-BE49-F238E27FC236}">
                <a16:creationId xmlns:a16="http://schemas.microsoft.com/office/drawing/2014/main" id="{89FDA492-9E9B-285F-880F-E9ECB36654C9}"/>
              </a:ext>
            </a:extLst>
          </p:cNvPr>
          <p:cNvSpPr/>
          <p:nvPr/>
        </p:nvSpPr>
        <p:spPr>
          <a:xfrm>
            <a:off x="4693610" y="1838937"/>
            <a:ext cx="2741053"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318003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Distributional properties of aging data</a:t>
            </a:r>
          </a:p>
        </p:txBody>
      </p:sp>
      <p:sp>
        <p:nvSpPr>
          <p:cNvPr id="7" name="Content Placeholder 6">
            <a:extLst>
              <a:ext uri="{FF2B5EF4-FFF2-40B4-BE49-F238E27FC236}">
                <a16:creationId xmlns:a16="http://schemas.microsoft.com/office/drawing/2014/main" id="{A15A4FD7-C561-B97D-A890-A03D0DEEA67F}"/>
              </a:ext>
            </a:extLst>
          </p:cNvPr>
          <p:cNvSpPr>
            <a:spLocks noGrp="1"/>
          </p:cNvSpPr>
          <p:nvPr>
            <p:ph idx="1"/>
          </p:nvPr>
        </p:nvSpPr>
        <p:spPr>
          <a:xfrm>
            <a:off x="463449" y="1769306"/>
            <a:ext cx="10515600" cy="4662488"/>
          </a:xfrm>
        </p:spPr>
        <p:txBody>
          <a:bodyPr/>
          <a:lstStyle/>
          <a:p>
            <a:r>
              <a:rPr lang="en-US" dirty="0"/>
              <a:t>Nature is full of rare events</a:t>
            </a:r>
          </a:p>
          <a:p>
            <a:pPr lvl="1"/>
            <a:r>
              <a:rPr lang="en-US" dirty="0"/>
              <a:t>Many disorders have a </a:t>
            </a:r>
            <a:br>
              <a:rPr lang="en-US" dirty="0"/>
            </a:br>
            <a:r>
              <a:rPr lang="en-US" dirty="0"/>
              <a:t>very low prevalence</a:t>
            </a:r>
          </a:p>
          <a:p>
            <a:pPr marL="457200" lvl="1" indent="0">
              <a:buNone/>
            </a:pPr>
            <a:endParaRPr lang="en-US" dirty="0"/>
          </a:p>
          <a:p>
            <a:r>
              <a:rPr lang="en-US" sz="2800" dirty="0"/>
              <a:t>Rare events are </a:t>
            </a:r>
            <a:r>
              <a:rPr lang="en-US" sz="2800" dirty="0">
                <a:solidFill>
                  <a:srgbClr val="C00000"/>
                </a:solidFill>
              </a:rPr>
              <a:t>prevalent </a:t>
            </a:r>
            <a:br>
              <a:rPr lang="en-US" sz="2800" dirty="0">
                <a:solidFill>
                  <a:srgbClr val="C00000"/>
                </a:solidFill>
              </a:rPr>
            </a:br>
            <a:r>
              <a:rPr lang="en-US" sz="2800" dirty="0"/>
              <a:t>in aging research</a:t>
            </a:r>
          </a:p>
          <a:p>
            <a:pPr marL="0" indent="0">
              <a:buNone/>
            </a:pPr>
            <a:endParaRPr lang="en-US" sz="2800"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
        <p:nvSpPr>
          <p:cNvPr id="14" name="Rounded Rectangle 13">
            <a:extLst>
              <a:ext uri="{FF2B5EF4-FFF2-40B4-BE49-F238E27FC236}">
                <a16:creationId xmlns:a16="http://schemas.microsoft.com/office/drawing/2014/main" id="{2362AF61-CC56-5C6A-0088-19158EE6251F}"/>
              </a:ext>
            </a:extLst>
          </p:cNvPr>
          <p:cNvSpPr/>
          <p:nvPr/>
        </p:nvSpPr>
        <p:spPr>
          <a:xfrm>
            <a:off x="6296533" y="1643743"/>
            <a:ext cx="4997886" cy="4410336"/>
          </a:xfrm>
          <a:prstGeom prst="roundRect">
            <a:avLst>
              <a:gd name="adj" fmla="val 8955"/>
            </a:avLst>
          </a:prstGeom>
          <a:solidFill>
            <a:schemeClr val="bg1"/>
          </a:solidFill>
          <a:ln w="762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b="1" dirty="0">
                <a:solidFill>
                  <a:schemeClr val="tx1"/>
                </a:solidFill>
              </a:rPr>
              <a:t>Lab research</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dirty="0"/>
          </a:p>
        </p:txBody>
      </p:sp>
      <p:pic>
        <p:nvPicPr>
          <p:cNvPr id="15" name="Picture 4" descr="First-In-Human Clinical Trial Requirement -BioPharma Services">
            <a:extLst>
              <a:ext uri="{FF2B5EF4-FFF2-40B4-BE49-F238E27FC236}">
                <a16:creationId xmlns:a16="http://schemas.microsoft.com/office/drawing/2014/main" id="{1E526E11-B7E6-E23F-A005-A1C5553D1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624" y="2474673"/>
            <a:ext cx="1788184" cy="1788184"/>
          </a:xfrm>
          <a:prstGeom prst="rect">
            <a:avLst/>
          </a:prstGeom>
          <a:noFill/>
          <a:extLst>
            <a:ext uri="{909E8E84-426E-40DD-AFC4-6F175D3DCCD1}">
              <a14:hiddenFill xmlns:a14="http://schemas.microsoft.com/office/drawing/2010/main">
                <a:solidFill>
                  <a:srgbClr val="FFFFFF"/>
                </a:solidFill>
              </a14:hiddenFill>
            </a:ext>
          </a:extLst>
        </p:spPr>
      </p:pic>
      <p:sp>
        <p:nvSpPr>
          <p:cNvPr id="16" name="Up-Down Arrow 15">
            <a:extLst>
              <a:ext uri="{FF2B5EF4-FFF2-40B4-BE49-F238E27FC236}">
                <a16:creationId xmlns:a16="http://schemas.microsoft.com/office/drawing/2014/main" id="{B94D423A-BC51-28B6-3234-FAFB92CB7CEF}"/>
              </a:ext>
            </a:extLst>
          </p:cNvPr>
          <p:cNvSpPr/>
          <p:nvPr/>
        </p:nvSpPr>
        <p:spPr>
          <a:xfrm rot="8115407">
            <a:off x="7606087" y="4104508"/>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2023 Revenue Cycle KPIs for Medical Billing Challenges">
            <a:extLst>
              <a:ext uri="{FF2B5EF4-FFF2-40B4-BE49-F238E27FC236}">
                <a16:creationId xmlns:a16="http://schemas.microsoft.com/office/drawing/2014/main" id="{C8377471-9A3D-7385-D2D9-43036FEE09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16" t="12055" r="14091" b="13059"/>
          <a:stretch/>
        </p:blipFill>
        <p:spPr bwMode="auto">
          <a:xfrm>
            <a:off x="9723697" y="2777832"/>
            <a:ext cx="1360994" cy="1192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620DFA0-970C-DD8A-A665-F39AD3DEAEAD}"/>
              </a:ext>
            </a:extLst>
          </p:cNvPr>
          <p:cNvSpPr txBox="1"/>
          <p:nvPr/>
        </p:nvSpPr>
        <p:spPr>
          <a:xfrm>
            <a:off x="8179263" y="4637859"/>
            <a:ext cx="1038323" cy="1569660"/>
          </a:xfrm>
          <a:prstGeom prst="rect">
            <a:avLst/>
          </a:prstGeom>
          <a:noFill/>
        </p:spPr>
        <p:txBody>
          <a:bodyPr wrap="square">
            <a:spAutoFit/>
          </a:bodyPr>
          <a:lstStyle/>
          <a:p>
            <a:r>
              <a:rPr lang="en-US" sz="9600" dirty="0"/>
              <a:t>🤖</a:t>
            </a:r>
            <a:endParaRPr lang="en-US" sz="8000" dirty="0"/>
          </a:p>
        </p:txBody>
      </p:sp>
      <p:sp>
        <p:nvSpPr>
          <p:cNvPr id="19" name="Up-Down Arrow 18">
            <a:extLst>
              <a:ext uri="{FF2B5EF4-FFF2-40B4-BE49-F238E27FC236}">
                <a16:creationId xmlns:a16="http://schemas.microsoft.com/office/drawing/2014/main" id="{C51AF4DF-423C-5843-97F8-D5049661F290}"/>
              </a:ext>
            </a:extLst>
          </p:cNvPr>
          <p:cNvSpPr/>
          <p:nvPr/>
        </p:nvSpPr>
        <p:spPr>
          <a:xfrm rot="13475430">
            <a:off x="9491966" y="4103798"/>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0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Distributional properties of aging data</a:t>
            </a:r>
          </a:p>
        </p:txBody>
      </p:sp>
      <p:sp>
        <p:nvSpPr>
          <p:cNvPr id="7" name="Content Placeholder 6">
            <a:extLst>
              <a:ext uri="{FF2B5EF4-FFF2-40B4-BE49-F238E27FC236}">
                <a16:creationId xmlns:a16="http://schemas.microsoft.com/office/drawing/2014/main" id="{A15A4FD7-C561-B97D-A890-A03D0DEEA67F}"/>
              </a:ext>
            </a:extLst>
          </p:cNvPr>
          <p:cNvSpPr>
            <a:spLocks noGrp="1"/>
          </p:cNvSpPr>
          <p:nvPr>
            <p:ph idx="1"/>
          </p:nvPr>
        </p:nvSpPr>
        <p:spPr>
          <a:xfrm>
            <a:off x="463449" y="1769306"/>
            <a:ext cx="10515600" cy="4662488"/>
          </a:xfrm>
        </p:spPr>
        <p:txBody>
          <a:bodyPr/>
          <a:lstStyle/>
          <a:p>
            <a:r>
              <a:rPr lang="en-US" dirty="0"/>
              <a:t>Nature is full of rare events</a:t>
            </a:r>
          </a:p>
          <a:p>
            <a:pPr lvl="1"/>
            <a:r>
              <a:rPr lang="en-US" dirty="0"/>
              <a:t>Many disorders have a </a:t>
            </a:r>
            <a:br>
              <a:rPr lang="en-US" dirty="0"/>
            </a:br>
            <a:r>
              <a:rPr lang="en-US" dirty="0"/>
              <a:t>very low prevalence</a:t>
            </a:r>
          </a:p>
          <a:p>
            <a:pPr marL="457200" lvl="1" indent="0">
              <a:buNone/>
            </a:pPr>
            <a:endParaRPr lang="en-US" dirty="0"/>
          </a:p>
          <a:p>
            <a:r>
              <a:rPr lang="en-US" sz="2800" dirty="0"/>
              <a:t>Rare events are </a:t>
            </a:r>
            <a:r>
              <a:rPr lang="en-US" sz="2800" dirty="0">
                <a:solidFill>
                  <a:srgbClr val="C00000"/>
                </a:solidFill>
              </a:rPr>
              <a:t>prevalent </a:t>
            </a:r>
            <a:br>
              <a:rPr lang="en-US" sz="2800" dirty="0">
                <a:solidFill>
                  <a:srgbClr val="C00000"/>
                </a:solidFill>
              </a:rPr>
            </a:br>
            <a:r>
              <a:rPr lang="en-US" sz="2800" dirty="0"/>
              <a:t>in aging research</a:t>
            </a:r>
          </a:p>
          <a:p>
            <a:pPr marL="0" indent="0">
              <a:buNone/>
            </a:pPr>
            <a:endParaRPr lang="en-US" sz="2800" dirty="0"/>
          </a:p>
          <a:p>
            <a:r>
              <a:rPr lang="en-US" sz="2800" dirty="0"/>
              <a:t>LLMs are doomed to fail</a:t>
            </a:r>
            <a:br>
              <a:rPr lang="en-US" sz="2800" dirty="0"/>
            </a:br>
            <a:r>
              <a:rPr lang="en-US" sz="2800" dirty="0"/>
              <a:t>at discovering such rare events.</a:t>
            </a:r>
          </a:p>
          <a:p>
            <a:pPr marL="457200" lvl="1" indent="0">
              <a:buNone/>
            </a:pPr>
            <a:endParaRPr lang="en-US"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pic>
        <p:nvPicPr>
          <p:cNvPr id="9" name="Content Placeholder 6" descr="A diagram of a person's dna&#10;&#10;Description automatically generated">
            <a:extLst>
              <a:ext uri="{FF2B5EF4-FFF2-40B4-BE49-F238E27FC236}">
                <a16:creationId xmlns:a16="http://schemas.microsoft.com/office/drawing/2014/main" id="{BCE61997-403D-2B09-DE7D-141FBDD17838}"/>
              </a:ext>
            </a:extLst>
          </p:cNvPr>
          <p:cNvPicPr>
            <a:picLocks noChangeAspect="1"/>
          </p:cNvPicPr>
          <p:nvPr/>
        </p:nvPicPr>
        <p:blipFill>
          <a:blip r:embed="rId3"/>
          <a:stretch>
            <a:fillRect/>
          </a:stretch>
        </p:blipFill>
        <p:spPr bwMode="auto">
          <a:xfrm>
            <a:off x="5896024" y="1457807"/>
            <a:ext cx="6130872" cy="496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6E39020D-0005-9B04-9EB0-E294EDA28025}"/>
              </a:ext>
            </a:extLst>
          </p:cNvPr>
          <p:cNvSpPr/>
          <p:nvPr/>
        </p:nvSpPr>
        <p:spPr>
          <a:xfrm>
            <a:off x="8078770" y="1501438"/>
            <a:ext cx="3300430" cy="886120"/>
          </a:xfrm>
          <a:prstGeom prst="wedgeRoundRectCallout">
            <a:avLst>
              <a:gd name="adj1" fmla="val -55787"/>
              <a:gd name="adj2" fmla="val 26330"/>
              <a:gd name="adj3" fmla="val 16667"/>
            </a:avLst>
          </a:prstGeom>
          <a:solidFill>
            <a:srgbClr val="92D050">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Rare</a:t>
            </a:r>
            <a:r>
              <a:rPr lang="en-US" sz="2400" dirty="0"/>
              <a:t> </a:t>
            </a:r>
            <a:r>
              <a:rPr lang="en-US" sz="2400" dirty="0">
                <a:solidFill>
                  <a:schemeClr val="tx1"/>
                </a:solidFill>
              </a:rPr>
              <a:t>gene mutations </a:t>
            </a:r>
            <a:br>
              <a:rPr lang="en-US" sz="2400" dirty="0">
                <a:solidFill>
                  <a:schemeClr val="tx1"/>
                </a:solidFill>
              </a:rPr>
            </a:br>
            <a:r>
              <a:rPr lang="en-US" sz="2400" dirty="0">
                <a:solidFill>
                  <a:schemeClr val="tx1"/>
                </a:solidFill>
              </a:rPr>
              <a:t>can have </a:t>
            </a:r>
            <a:r>
              <a:rPr lang="en-US" sz="2400" dirty="0">
                <a:solidFill>
                  <a:srgbClr val="C00000"/>
                </a:solidFill>
              </a:rPr>
              <a:t>strong</a:t>
            </a:r>
            <a:r>
              <a:rPr lang="en-US" sz="2400" dirty="0"/>
              <a:t> </a:t>
            </a:r>
            <a:r>
              <a:rPr lang="en-US" sz="2400" dirty="0">
                <a:solidFill>
                  <a:schemeClr val="tx1"/>
                </a:solidFill>
              </a:rPr>
              <a:t>effects</a:t>
            </a:r>
            <a:r>
              <a:rPr lang="en-US" sz="2400" dirty="0"/>
              <a:t> </a:t>
            </a:r>
          </a:p>
        </p:txBody>
      </p:sp>
      <p:sp>
        <p:nvSpPr>
          <p:cNvPr id="11" name="TextBox 10">
            <a:extLst>
              <a:ext uri="{FF2B5EF4-FFF2-40B4-BE49-F238E27FC236}">
                <a16:creationId xmlns:a16="http://schemas.microsoft.com/office/drawing/2014/main" id="{555F8884-CC83-EBAB-432F-A83B81005B6B}"/>
              </a:ext>
            </a:extLst>
          </p:cNvPr>
          <p:cNvSpPr txBox="1"/>
          <p:nvPr/>
        </p:nvSpPr>
        <p:spPr>
          <a:xfrm>
            <a:off x="145998" y="6465375"/>
            <a:ext cx="11510085" cy="338554"/>
          </a:xfrm>
          <a:prstGeom prst="rect">
            <a:avLst/>
          </a:prstGeom>
          <a:noFill/>
        </p:spPr>
        <p:txBody>
          <a:bodyPr wrap="square">
            <a:spAutoFit/>
          </a:bodyPr>
          <a:lstStyle/>
          <a:p>
            <a:r>
              <a:rPr lang="en-US" sz="1600" b="0" i="0" dirty="0">
                <a:solidFill>
                  <a:srgbClr val="222222"/>
                </a:solidFill>
                <a:effectLst/>
              </a:rPr>
              <a:t>van der </a:t>
            </a:r>
            <a:r>
              <a:rPr lang="en-US" sz="1600" b="0" i="0" dirty="0" err="1">
                <a:solidFill>
                  <a:srgbClr val="222222"/>
                </a:solidFill>
                <a:effectLst/>
              </a:rPr>
              <a:t>Brug</a:t>
            </a:r>
            <a:r>
              <a:rPr lang="en-US" sz="1600" dirty="0">
                <a:solidFill>
                  <a:srgbClr val="222222"/>
                </a:solidFill>
              </a:rPr>
              <a:t> </a:t>
            </a:r>
            <a:r>
              <a:rPr lang="en-US" sz="1600" b="0" i="0" dirty="0">
                <a:solidFill>
                  <a:srgbClr val="222222"/>
                </a:solidFill>
                <a:effectLst/>
              </a:rPr>
              <a:t>et al. "Parkinson’s disease: from human genetics to clinical trials. </a:t>
            </a:r>
            <a:r>
              <a:rPr lang="en-US" sz="1600" b="0" i="1" dirty="0">
                <a:solidFill>
                  <a:srgbClr val="222222"/>
                </a:solidFill>
                <a:effectLst/>
              </a:rPr>
              <a:t>Science translational medicine </a:t>
            </a:r>
            <a:r>
              <a:rPr lang="en-US" sz="1600" b="0" i="0" dirty="0">
                <a:solidFill>
                  <a:srgbClr val="222222"/>
                </a:solidFill>
                <a:effectLst/>
              </a:rPr>
              <a:t>2015</a:t>
            </a:r>
            <a:endParaRPr lang="en-US" sz="1600" dirty="0"/>
          </a:p>
        </p:txBody>
      </p:sp>
    </p:spTree>
    <p:extLst>
      <p:ext uri="{BB962C8B-B14F-4D97-AF65-F5344CB8AC3E}">
        <p14:creationId xmlns:p14="http://schemas.microsoft.com/office/powerpoint/2010/main" val="268591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fade">
                                      <p:cBhvr>
                                        <p:cTn id="1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165993</TotalTime>
  <Words>2179</Words>
  <Application>Microsoft Macintosh PowerPoint</Application>
  <PresentationFormat>Widescreen</PresentationFormat>
  <Paragraphs>347</Paragraphs>
  <Slides>26</Slides>
  <Notes>20</Notes>
  <HiddenSlides>4</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American Typewriter</vt:lpstr>
      <vt:lpstr>Arial</vt:lpstr>
      <vt:lpstr>Avenir Book</vt:lpstr>
      <vt:lpstr>Corbel</vt:lpstr>
      <vt:lpstr>Helvetica Neue Medium</vt:lpstr>
      <vt:lpstr>AI2 PPT Theme</vt:lpstr>
      <vt:lpstr>Promise and perils of deploying LLMs  for aging research and clinical applications</vt:lpstr>
      <vt:lpstr>About me </vt:lpstr>
      <vt:lpstr>PowerPoint Presentation</vt:lpstr>
      <vt:lpstr>LLMs + Aging Research</vt:lpstr>
      <vt:lpstr>LLM failures </vt:lpstr>
      <vt:lpstr>LLM failure vs. distributional properties of data</vt:lpstr>
      <vt:lpstr>LLM failure vs. distributional properties of data</vt:lpstr>
      <vt:lpstr>Distributional properties of aging data</vt:lpstr>
      <vt:lpstr>Distributional properties of aging data</vt:lpstr>
      <vt:lpstr>What about “scale”? </vt:lpstr>
      <vt:lpstr>   Summary thus far </vt:lpstr>
      <vt:lpstr>Augmenting LLMs with relevant context </vt:lpstr>
      <vt:lpstr>Grounding LLM generations </vt:lpstr>
      <vt:lpstr>Verifiable Grounding LLM generations </vt:lpstr>
      <vt:lpstr>Key bottleneck for progress: feedback </vt:lpstr>
      <vt:lpstr>   In the short term … </vt:lpstr>
      <vt:lpstr>   In the long term … </vt:lpstr>
      <vt:lpstr>PowerPoint Presentation</vt:lpstr>
      <vt:lpstr>PowerPoint Presentation</vt:lpstr>
      <vt:lpstr>Intelligence Continues to be a Moving Target</vt:lpstr>
      <vt:lpstr>PowerPoint Presentation</vt:lpstr>
      <vt:lpstr>PowerPoint Presentation</vt:lpstr>
      <vt:lpstr>Academia has to go slow[er] and understand things. </vt:lpstr>
      <vt:lpstr>The success we dreamed of</vt:lpstr>
      <vt:lpstr>Is ICL ~ Optimization off the table?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2770</cp:revision>
  <dcterms:created xsi:type="dcterms:W3CDTF">2020-06-18T00:10:56Z</dcterms:created>
  <dcterms:modified xsi:type="dcterms:W3CDTF">2023-12-14T14:38:34Z</dcterms:modified>
</cp:coreProperties>
</file>